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92" r:id="rId5"/>
    <p:sldId id="285" r:id="rId6"/>
    <p:sldId id="332" r:id="rId7"/>
    <p:sldId id="281" r:id="rId8"/>
    <p:sldId id="333" r:id="rId9"/>
    <p:sldId id="294" r:id="rId10"/>
    <p:sldId id="334" r:id="rId11"/>
    <p:sldId id="274" r:id="rId12"/>
    <p:sldId id="283" r:id="rId13"/>
    <p:sldId id="335" r:id="rId14"/>
    <p:sldId id="287" r:id="rId15"/>
    <p:sldId id="336" r:id="rId16"/>
    <p:sldId id="331" r:id="rId17"/>
    <p:sldId id="337" r:id="rId18"/>
    <p:sldId id="291" r:id="rId19"/>
    <p:sldId id="338" r:id="rId20"/>
    <p:sldId id="288" r:id="rId21"/>
    <p:sldId id="295" r:id="rId22"/>
  </p:sldIdLst>
  <p:sldSz cx="12192000" cy="6858000"/>
  <p:notesSz cx="6858000" cy="9144000"/>
  <p:defaultTextStyle>
    <a:defPPr>
      <a:defRPr lang="LID4096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93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3995" autoAdjust="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CB074-CB1C-4D74-890D-DE8A81428EC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57D244-E655-49C9-B932-D9B8FD1E4B2D}">
      <dgm:prSet/>
      <dgm:spPr/>
      <dgm:t>
        <a:bodyPr/>
        <a:lstStyle/>
        <a:p>
          <a:r>
            <a:rPr lang="he-IL" dirty="0"/>
            <a:t>כחלק  </a:t>
          </a:r>
          <a:r>
            <a:rPr lang="he-IL" dirty="0" err="1"/>
            <a:t>מהשיגרה</a:t>
          </a:r>
          <a:r>
            <a:rPr lang="he-IL" dirty="0"/>
            <a:t> האקדמית</a:t>
          </a:r>
          <a:endParaRPr lang="en-US" dirty="0"/>
        </a:p>
      </dgm:t>
    </dgm:pt>
    <dgm:pt modelId="{413B4A5F-9FFA-46F6-AA5A-8989F8948EE5}" type="parTrans" cxnId="{A1F2AAB3-B266-445D-9B5D-E8FF2AB3CF89}">
      <dgm:prSet/>
      <dgm:spPr/>
      <dgm:t>
        <a:bodyPr/>
        <a:lstStyle/>
        <a:p>
          <a:endParaRPr lang="en-US"/>
        </a:p>
      </dgm:t>
    </dgm:pt>
    <dgm:pt modelId="{61D36E6F-4CDF-4829-9506-C0823DD0A8F0}" type="sibTrans" cxnId="{A1F2AAB3-B266-445D-9B5D-E8FF2AB3CF89}">
      <dgm:prSet/>
      <dgm:spPr/>
      <dgm:t>
        <a:bodyPr/>
        <a:lstStyle/>
        <a:p>
          <a:endParaRPr lang="en-US"/>
        </a:p>
      </dgm:t>
    </dgm:pt>
    <dgm:pt modelId="{35EBDBBE-BF63-4945-80A5-4F4B51BCE0C5}">
      <dgm:prSet/>
      <dgm:spPr/>
      <dgm:t>
        <a:bodyPr/>
        <a:lstStyle/>
        <a:p>
          <a:r>
            <a:rPr lang="he-IL" dirty="0"/>
            <a:t>יחידות גנריות – </a:t>
          </a:r>
        </a:p>
        <a:p>
          <a:r>
            <a:rPr lang="he-IL" dirty="0"/>
            <a:t>'אירועי חוסן'</a:t>
          </a:r>
          <a:endParaRPr lang="en-US" dirty="0"/>
        </a:p>
      </dgm:t>
    </dgm:pt>
    <dgm:pt modelId="{37F36BBB-FD92-4312-986F-7D5ADB2D711B}" type="parTrans" cxnId="{7CA1A527-1AC1-4B89-BD53-599F18F90521}">
      <dgm:prSet/>
      <dgm:spPr/>
      <dgm:t>
        <a:bodyPr/>
        <a:lstStyle/>
        <a:p>
          <a:endParaRPr lang="en-US"/>
        </a:p>
      </dgm:t>
    </dgm:pt>
    <dgm:pt modelId="{5BEB0F26-DEE0-4790-9721-C35021FE6C9F}" type="sibTrans" cxnId="{7CA1A527-1AC1-4B89-BD53-599F18F90521}">
      <dgm:prSet/>
      <dgm:spPr/>
      <dgm:t>
        <a:bodyPr/>
        <a:lstStyle/>
        <a:p>
          <a:endParaRPr lang="en-US"/>
        </a:p>
      </dgm:t>
    </dgm:pt>
    <dgm:pt modelId="{38D94DAA-888D-4795-BFDA-7B93520ACE82}" type="pres">
      <dgm:prSet presAssocID="{D5CCB074-CB1C-4D74-890D-DE8A81428EC7}" presName="cycle" presStyleCnt="0">
        <dgm:presLayoutVars>
          <dgm:dir/>
          <dgm:resizeHandles val="exact"/>
        </dgm:presLayoutVars>
      </dgm:prSet>
      <dgm:spPr/>
    </dgm:pt>
    <dgm:pt modelId="{91F8C1A7-C35D-4875-9E70-4E5CE9539E48}" type="pres">
      <dgm:prSet presAssocID="{6557D244-E655-49C9-B932-D9B8FD1E4B2D}" presName="node" presStyleLbl="node1" presStyleIdx="0" presStyleCnt="2">
        <dgm:presLayoutVars>
          <dgm:bulletEnabled val="1"/>
        </dgm:presLayoutVars>
      </dgm:prSet>
      <dgm:spPr/>
    </dgm:pt>
    <dgm:pt modelId="{B1CC0241-B3CC-44CF-92AC-56580AC01169}" type="pres">
      <dgm:prSet presAssocID="{6557D244-E655-49C9-B932-D9B8FD1E4B2D}" presName="spNode" presStyleCnt="0"/>
      <dgm:spPr/>
    </dgm:pt>
    <dgm:pt modelId="{A76D5719-69A2-4748-8484-918284AD28CD}" type="pres">
      <dgm:prSet presAssocID="{61D36E6F-4CDF-4829-9506-C0823DD0A8F0}" presName="sibTrans" presStyleLbl="sibTrans1D1" presStyleIdx="0" presStyleCnt="2"/>
      <dgm:spPr/>
    </dgm:pt>
    <dgm:pt modelId="{6125235D-3B26-43FF-82CD-38698963CEC2}" type="pres">
      <dgm:prSet presAssocID="{35EBDBBE-BF63-4945-80A5-4F4B51BCE0C5}" presName="node" presStyleLbl="node1" presStyleIdx="1" presStyleCnt="2">
        <dgm:presLayoutVars>
          <dgm:bulletEnabled val="1"/>
        </dgm:presLayoutVars>
      </dgm:prSet>
      <dgm:spPr/>
    </dgm:pt>
    <dgm:pt modelId="{6017087D-AB55-4EAB-8746-9C0B4F939162}" type="pres">
      <dgm:prSet presAssocID="{35EBDBBE-BF63-4945-80A5-4F4B51BCE0C5}" presName="spNode" presStyleCnt="0"/>
      <dgm:spPr/>
    </dgm:pt>
    <dgm:pt modelId="{502DB395-8E82-440C-ACB4-73D6581E74C8}" type="pres">
      <dgm:prSet presAssocID="{5BEB0F26-DEE0-4790-9721-C35021FE6C9F}" presName="sibTrans" presStyleLbl="sibTrans1D1" presStyleIdx="1" presStyleCnt="2"/>
      <dgm:spPr/>
    </dgm:pt>
  </dgm:ptLst>
  <dgm:cxnLst>
    <dgm:cxn modelId="{AA73F012-94B7-4C38-9418-64A18268B76C}" type="presOf" srcId="{35EBDBBE-BF63-4945-80A5-4F4B51BCE0C5}" destId="{6125235D-3B26-43FF-82CD-38698963CEC2}" srcOrd="0" destOrd="0" presId="urn:microsoft.com/office/officeart/2005/8/layout/cycle6"/>
    <dgm:cxn modelId="{7CA1A527-1AC1-4B89-BD53-599F18F90521}" srcId="{D5CCB074-CB1C-4D74-890D-DE8A81428EC7}" destId="{35EBDBBE-BF63-4945-80A5-4F4B51BCE0C5}" srcOrd="1" destOrd="0" parTransId="{37F36BBB-FD92-4312-986F-7D5ADB2D711B}" sibTransId="{5BEB0F26-DEE0-4790-9721-C35021FE6C9F}"/>
    <dgm:cxn modelId="{CA92B57A-A9A2-42DF-9223-097E453C7CE4}" type="presOf" srcId="{61D36E6F-4CDF-4829-9506-C0823DD0A8F0}" destId="{A76D5719-69A2-4748-8484-918284AD28CD}" srcOrd="0" destOrd="0" presId="urn:microsoft.com/office/officeart/2005/8/layout/cycle6"/>
    <dgm:cxn modelId="{A1F2AAB3-B266-445D-9B5D-E8FF2AB3CF89}" srcId="{D5CCB074-CB1C-4D74-890D-DE8A81428EC7}" destId="{6557D244-E655-49C9-B932-D9B8FD1E4B2D}" srcOrd="0" destOrd="0" parTransId="{413B4A5F-9FFA-46F6-AA5A-8989F8948EE5}" sibTransId="{61D36E6F-4CDF-4829-9506-C0823DD0A8F0}"/>
    <dgm:cxn modelId="{EE7AEDB7-B395-4D20-913B-65441D8F6F07}" type="presOf" srcId="{5BEB0F26-DEE0-4790-9721-C35021FE6C9F}" destId="{502DB395-8E82-440C-ACB4-73D6581E74C8}" srcOrd="0" destOrd="0" presId="urn:microsoft.com/office/officeart/2005/8/layout/cycle6"/>
    <dgm:cxn modelId="{6C93E8D8-CFCB-4D50-A705-AFA2E58F40BF}" type="presOf" srcId="{6557D244-E655-49C9-B932-D9B8FD1E4B2D}" destId="{91F8C1A7-C35D-4875-9E70-4E5CE9539E48}" srcOrd="0" destOrd="0" presId="urn:microsoft.com/office/officeart/2005/8/layout/cycle6"/>
    <dgm:cxn modelId="{CA3228E0-0958-416F-AC33-CFC8DDDA0A6F}" type="presOf" srcId="{D5CCB074-CB1C-4D74-890D-DE8A81428EC7}" destId="{38D94DAA-888D-4795-BFDA-7B93520ACE82}" srcOrd="0" destOrd="0" presId="urn:microsoft.com/office/officeart/2005/8/layout/cycle6"/>
    <dgm:cxn modelId="{0C754ED1-3362-4F6D-8906-2917E043C88A}" type="presParOf" srcId="{38D94DAA-888D-4795-BFDA-7B93520ACE82}" destId="{91F8C1A7-C35D-4875-9E70-4E5CE9539E48}" srcOrd="0" destOrd="0" presId="urn:microsoft.com/office/officeart/2005/8/layout/cycle6"/>
    <dgm:cxn modelId="{36F75674-434D-4499-A359-FCB3BFAA8C67}" type="presParOf" srcId="{38D94DAA-888D-4795-BFDA-7B93520ACE82}" destId="{B1CC0241-B3CC-44CF-92AC-56580AC01169}" srcOrd="1" destOrd="0" presId="urn:microsoft.com/office/officeart/2005/8/layout/cycle6"/>
    <dgm:cxn modelId="{D7A5A8A6-C59F-455B-B5C2-64AAC6D08BAA}" type="presParOf" srcId="{38D94DAA-888D-4795-BFDA-7B93520ACE82}" destId="{A76D5719-69A2-4748-8484-918284AD28CD}" srcOrd="2" destOrd="0" presId="urn:microsoft.com/office/officeart/2005/8/layout/cycle6"/>
    <dgm:cxn modelId="{72EC1F92-5FEB-401A-A25D-BB13000D02CA}" type="presParOf" srcId="{38D94DAA-888D-4795-BFDA-7B93520ACE82}" destId="{6125235D-3B26-43FF-82CD-38698963CEC2}" srcOrd="3" destOrd="0" presId="urn:microsoft.com/office/officeart/2005/8/layout/cycle6"/>
    <dgm:cxn modelId="{93B75B93-9E09-49AE-A12D-8951245F25F1}" type="presParOf" srcId="{38D94DAA-888D-4795-BFDA-7B93520ACE82}" destId="{6017087D-AB55-4EAB-8746-9C0B4F939162}" srcOrd="4" destOrd="0" presId="urn:microsoft.com/office/officeart/2005/8/layout/cycle6"/>
    <dgm:cxn modelId="{40FE9A1B-95F8-488D-98C0-0946AF80FEBF}" type="presParOf" srcId="{38D94DAA-888D-4795-BFDA-7B93520ACE82}" destId="{502DB395-8E82-440C-ACB4-73D6581E74C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CB074-CB1C-4D74-890D-DE8A81428EC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57D244-E655-49C9-B932-D9B8FD1E4B2D}">
      <dgm:prSet/>
      <dgm:spPr/>
      <dgm:t>
        <a:bodyPr/>
        <a:lstStyle/>
        <a:p>
          <a:r>
            <a:rPr lang="he-IL" dirty="0"/>
            <a:t>כחלק  </a:t>
          </a:r>
          <a:r>
            <a:rPr lang="he-IL" dirty="0" err="1"/>
            <a:t>מהשיגרה</a:t>
          </a:r>
          <a:r>
            <a:rPr lang="he-IL" dirty="0"/>
            <a:t> האקדמית</a:t>
          </a:r>
          <a:endParaRPr lang="en-US" dirty="0"/>
        </a:p>
      </dgm:t>
    </dgm:pt>
    <dgm:pt modelId="{413B4A5F-9FFA-46F6-AA5A-8989F8948EE5}" type="parTrans" cxnId="{A1F2AAB3-B266-445D-9B5D-E8FF2AB3CF89}">
      <dgm:prSet/>
      <dgm:spPr/>
      <dgm:t>
        <a:bodyPr/>
        <a:lstStyle/>
        <a:p>
          <a:endParaRPr lang="en-US"/>
        </a:p>
      </dgm:t>
    </dgm:pt>
    <dgm:pt modelId="{61D36E6F-4CDF-4829-9506-C0823DD0A8F0}" type="sibTrans" cxnId="{A1F2AAB3-B266-445D-9B5D-E8FF2AB3CF89}">
      <dgm:prSet/>
      <dgm:spPr/>
      <dgm:t>
        <a:bodyPr/>
        <a:lstStyle/>
        <a:p>
          <a:endParaRPr lang="en-US"/>
        </a:p>
      </dgm:t>
    </dgm:pt>
    <dgm:pt modelId="{35EBDBBE-BF63-4945-80A5-4F4B51BCE0C5}">
      <dgm:prSet/>
      <dgm:spPr/>
      <dgm:t>
        <a:bodyPr/>
        <a:lstStyle/>
        <a:p>
          <a:r>
            <a:rPr lang="he-IL" dirty="0"/>
            <a:t>יחידות גנריות – </a:t>
          </a:r>
        </a:p>
        <a:p>
          <a:r>
            <a:rPr lang="he-IL" dirty="0"/>
            <a:t>'אירועי חוסן'</a:t>
          </a:r>
          <a:endParaRPr lang="en-US" dirty="0"/>
        </a:p>
      </dgm:t>
    </dgm:pt>
    <dgm:pt modelId="{37F36BBB-FD92-4312-986F-7D5ADB2D711B}" type="parTrans" cxnId="{7CA1A527-1AC1-4B89-BD53-599F18F90521}">
      <dgm:prSet/>
      <dgm:spPr/>
      <dgm:t>
        <a:bodyPr/>
        <a:lstStyle/>
        <a:p>
          <a:endParaRPr lang="en-US"/>
        </a:p>
      </dgm:t>
    </dgm:pt>
    <dgm:pt modelId="{5BEB0F26-DEE0-4790-9721-C35021FE6C9F}" type="sibTrans" cxnId="{7CA1A527-1AC1-4B89-BD53-599F18F90521}">
      <dgm:prSet/>
      <dgm:spPr/>
      <dgm:t>
        <a:bodyPr/>
        <a:lstStyle/>
        <a:p>
          <a:endParaRPr lang="en-US"/>
        </a:p>
      </dgm:t>
    </dgm:pt>
    <dgm:pt modelId="{38D94DAA-888D-4795-BFDA-7B93520ACE82}" type="pres">
      <dgm:prSet presAssocID="{D5CCB074-CB1C-4D74-890D-DE8A81428EC7}" presName="cycle" presStyleCnt="0">
        <dgm:presLayoutVars>
          <dgm:dir/>
          <dgm:resizeHandles val="exact"/>
        </dgm:presLayoutVars>
      </dgm:prSet>
      <dgm:spPr/>
    </dgm:pt>
    <dgm:pt modelId="{91F8C1A7-C35D-4875-9E70-4E5CE9539E48}" type="pres">
      <dgm:prSet presAssocID="{6557D244-E655-49C9-B932-D9B8FD1E4B2D}" presName="node" presStyleLbl="node1" presStyleIdx="0" presStyleCnt="2">
        <dgm:presLayoutVars>
          <dgm:bulletEnabled val="1"/>
        </dgm:presLayoutVars>
      </dgm:prSet>
      <dgm:spPr/>
    </dgm:pt>
    <dgm:pt modelId="{B1CC0241-B3CC-44CF-92AC-56580AC01169}" type="pres">
      <dgm:prSet presAssocID="{6557D244-E655-49C9-B932-D9B8FD1E4B2D}" presName="spNode" presStyleCnt="0"/>
      <dgm:spPr/>
    </dgm:pt>
    <dgm:pt modelId="{A76D5719-69A2-4748-8484-918284AD28CD}" type="pres">
      <dgm:prSet presAssocID="{61D36E6F-4CDF-4829-9506-C0823DD0A8F0}" presName="sibTrans" presStyleLbl="sibTrans1D1" presStyleIdx="0" presStyleCnt="2"/>
      <dgm:spPr/>
    </dgm:pt>
    <dgm:pt modelId="{6125235D-3B26-43FF-82CD-38698963CEC2}" type="pres">
      <dgm:prSet presAssocID="{35EBDBBE-BF63-4945-80A5-4F4B51BCE0C5}" presName="node" presStyleLbl="node1" presStyleIdx="1" presStyleCnt="2">
        <dgm:presLayoutVars>
          <dgm:bulletEnabled val="1"/>
        </dgm:presLayoutVars>
      </dgm:prSet>
      <dgm:spPr/>
    </dgm:pt>
    <dgm:pt modelId="{6017087D-AB55-4EAB-8746-9C0B4F939162}" type="pres">
      <dgm:prSet presAssocID="{35EBDBBE-BF63-4945-80A5-4F4B51BCE0C5}" presName="spNode" presStyleCnt="0"/>
      <dgm:spPr/>
    </dgm:pt>
    <dgm:pt modelId="{502DB395-8E82-440C-ACB4-73D6581E74C8}" type="pres">
      <dgm:prSet presAssocID="{5BEB0F26-DEE0-4790-9721-C35021FE6C9F}" presName="sibTrans" presStyleLbl="sibTrans1D1" presStyleIdx="1" presStyleCnt="2"/>
      <dgm:spPr/>
    </dgm:pt>
  </dgm:ptLst>
  <dgm:cxnLst>
    <dgm:cxn modelId="{7CA1A527-1AC1-4B89-BD53-599F18F90521}" srcId="{D5CCB074-CB1C-4D74-890D-DE8A81428EC7}" destId="{35EBDBBE-BF63-4945-80A5-4F4B51BCE0C5}" srcOrd="1" destOrd="0" parTransId="{37F36BBB-FD92-4312-986F-7D5ADB2D711B}" sibTransId="{5BEB0F26-DEE0-4790-9721-C35021FE6C9F}"/>
    <dgm:cxn modelId="{8CCAAA34-5B89-427D-85DA-34A298A5E6C0}" type="presOf" srcId="{6557D244-E655-49C9-B932-D9B8FD1E4B2D}" destId="{91F8C1A7-C35D-4875-9E70-4E5CE9539E48}" srcOrd="0" destOrd="0" presId="urn:microsoft.com/office/officeart/2005/8/layout/cycle6"/>
    <dgm:cxn modelId="{0F952D5F-6C03-47A3-A467-F233244D4800}" type="presOf" srcId="{D5CCB074-CB1C-4D74-890D-DE8A81428EC7}" destId="{38D94DAA-888D-4795-BFDA-7B93520ACE82}" srcOrd="0" destOrd="0" presId="urn:microsoft.com/office/officeart/2005/8/layout/cycle6"/>
    <dgm:cxn modelId="{1A842E51-31D4-4924-9C0E-8EEF44032C18}" type="presOf" srcId="{35EBDBBE-BF63-4945-80A5-4F4B51BCE0C5}" destId="{6125235D-3B26-43FF-82CD-38698963CEC2}" srcOrd="0" destOrd="0" presId="urn:microsoft.com/office/officeart/2005/8/layout/cycle6"/>
    <dgm:cxn modelId="{AABE5771-3B61-418F-BBDD-62DA43CD5063}" type="presOf" srcId="{5BEB0F26-DEE0-4790-9721-C35021FE6C9F}" destId="{502DB395-8E82-440C-ACB4-73D6581E74C8}" srcOrd="0" destOrd="0" presId="urn:microsoft.com/office/officeart/2005/8/layout/cycle6"/>
    <dgm:cxn modelId="{A1F2AAB3-B266-445D-9B5D-E8FF2AB3CF89}" srcId="{D5CCB074-CB1C-4D74-890D-DE8A81428EC7}" destId="{6557D244-E655-49C9-B932-D9B8FD1E4B2D}" srcOrd="0" destOrd="0" parTransId="{413B4A5F-9FFA-46F6-AA5A-8989F8948EE5}" sibTransId="{61D36E6F-4CDF-4829-9506-C0823DD0A8F0}"/>
    <dgm:cxn modelId="{7ECA4BE0-E62C-4421-9791-C2A8EF25BF5F}" type="presOf" srcId="{61D36E6F-4CDF-4829-9506-C0823DD0A8F0}" destId="{A76D5719-69A2-4748-8484-918284AD28CD}" srcOrd="0" destOrd="0" presId="urn:microsoft.com/office/officeart/2005/8/layout/cycle6"/>
    <dgm:cxn modelId="{051C233C-1DC9-49F8-A0E5-3121074EFD05}" type="presParOf" srcId="{38D94DAA-888D-4795-BFDA-7B93520ACE82}" destId="{91F8C1A7-C35D-4875-9E70-4E5CE9539E48}" srcOrd="0" destOrd="0" presId="urn:microsoft.com/office/officeart/2005/8/layout/cycle6"/>
    <dgm:cxn modelId="{892CF87C-2FF6-43BD-AD91-21BE7FC70F73}" type="presParOf" srcId="{38D94DAA-888D-4795-BFDA-7B93520ACE82}" destId="{B1CC0241-B3CC-44CF-92AC-56580AC01169}" srcOrd="1" destOrd="0" presId="urn:microsoft.com/office/officeart/2005/8/layout/cycle6"/>
    <dgm:cxn modelId="{48D17A93-F371-4D05-8744-F61EE84F44B6}" type="presParOf" srcId="{38D94DAA-888D-4795-BFDA-7B93520ACE82}" destId="{A76D5719-69A2-4748-8484-918284AD28CD}" srcOrd="2" destOrd="0" presId="urn:microsoft.com/office/officeart/2005/8/layout/cycle6"/>
    <dgm:cxn modelId="{75452AD7-B594-4E2E-9BE4-11CB76C4C2FC}" type="presParOf" srcId="{38D94DAA-888D-4795-BFDA-7B93520ACE82}" destId="{6125235D-3B26-43FF-82CD-38698963CEC2}" srcOrd="3" destOrd="0" presId="urn:microsoft.com/office/officeart/2005/8/layout/cycle6"/>
    <dgm:cxn modelId="{964C5AA3-DDDB-40F3-9082-677FFB0B2E30}" type="presParOf" srcId="{38D94DAA-888D-4795-BFDA-7B93520ACE82}" destId="{6017087D-AB55-4EAB-8746-9C0B4F939162}" srcOrd="4" destOrd="0" presId="urn:microsoft.com/office/officeart/2005/8/layout/cycle6"/>
    <dgm:cxn modelId="{474AE805-6838-4981-90A2-CFB18CD6C1C4}" type="presParOf" srcId="{38D94DAA-888D-4795-BFDA-7B93520ACE82}" destId="{502DB395-8E82-440C-ACB4-73D6581E74C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8C1A7-C35D-4875-9E70-4E5CE9539E48}">
      <dsp:nvSpPr>
        <dsp:cNvPr id="0" name=""/>
        <dsp:cNvSpPr/>
      </dsp:nvSpPr>
      <dsp:spPr>
        <a:xfrm>
          <a:off x="850" y="1495071"/>
          <a:ext cx="3305283" cy="2148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כחלק  </a:t>
          </a:r>
          <a:r>
            <a:rPr lang="he-IL" sz="3200" kern="1200" dirty="0" err="1"/>
            <a:t>מהשיגרה</a:t>
          </a:r>
          <a:r>
            <a:rPr lang="he-IL" sz="3200" kern="1200" dirty="0"/>
            <a:t> האקדמית</a:t>
          </a:r>
          <a:endParaRPr lang="en-US" sz="3200" kern="1200" dirty="0"/>
        </a:p>
      </dsp:txBody>
      <dsp:txXfrm>
        <a:off x="105728" y="1599949"/>
        <a:ext cx="3095527" cy="1938678"/>
      </dsp:txXfrm>
    </dsp:sp>
    <dsp:sp modelId="{A76D5719-69A2-4748-8484-918284AD28CD}">
      <dsp:nvSpPr>
        <dsp:cNvPr id="0" name=""/>
        <dsp:cNvSpPr/>
      </dsp:nvSpPr>
      <dsp:spPr>
        <a:xfrm>
          <a:off x="1653492" y="747821"/>
          <a:ext cx="3642934" cy="3642934"/>
        </a:xfrm>
        <a:custGeom>
          <a:avLst/>
          <a:gdLst/>
          <a:ahLst/>
          <a:cxnLst/>
          <a:rect l="0" t="0" r="0" b="0"/>
          <a:pathLst>
            <a:path>
              <a:moveTo>
                <a:pt x="368022" y="723632"/>
              </a:moveTo>
              <a:arcTo wR="1821467" hR="1821467" stAng="13023898" swAng="63522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5235D-3B26-43FF-82CD-38698963CEC2}">
      <dsp:nvSpPr>
        <dsp:cNvPr id="0" name=""/>
        <dsp:cNvSpPr/>
      </dsp:nvSpPr>
      <dsp:spPr>
        <a:xfrm>
          <a:off x="3643784" y="1495071"/>
          <a:ext cx="3305283" cy="2148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יחידות גנריות –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'אירועי חוסן'</a:t>
          </a:r>
          <a:endParaRPr lang="en-US" sz="3200" kern="1200" dirty="0"/>
        </a:p>
      </dsp:txBody>
      <dsp:txXfrm>
        <a:off x="3748662" y="1599949"/>
        <a:ext cx="3095527" cy="1938678"/>
      </dsp:txXfrm>
    </dsp:sp>
    <dsp:sp modelId="{502DB395-8E82-440C-ACB4-73D6581E74C8}">
      <dsp:nvSpPr>
        <dsp:cNvPr id="0" name=""/>
        <dsp:cNvSpPr/>
      </dsp:nvSpPr>
      <dsp:spPr>
        <a:xfrm>
          <a:off x="1653492" y="747821"/>
          <a:ext cx="3642934" cy="3642934"/>
        </a:xfrm>
        <a:custGeom>
          <a:avLst/>
          <a:gdLst/>
          <a:ahLst/>
          <a:cxnLst/>
          <a:rect l="0" t="0" r="0" b="0"/>
          <a:pathLst>
            <a:path>
              <a:moveTo>
                <a:pt x="3274911" y="2919302"/>
              </a:moveTo>
              <a:arcTo wR="1821467" hR="1821467" stAng="2223898" swAng="63522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8C1A7-C35D-4875-9E70-4E5CE9539E48}">
      <dsp:nvSpPr>
        <dsp:cNvPr id="0" name=""/>
        <dsp:cNvSpPr/>
      </dsp:nvSpPr>
      <dsp:spPr>
        <a:xfrm>
          <a:off x="850" y="1495071"/>
          <a:ext cx="3305283" cy="2148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כחלק  </a:t>
          </a:r>
          <a:r>
            <a:rPr lang="he-IL" sz="3200" kern="1200" dirty="0" err="1"/>
            <a:t>מהשיגרה</a:t>
          </a:r>
          <a:r>
            <a:rPr lang="he-IL" sz="3200" kern="1200" dirty="0"/>
            <a:t> האקדמית</a:t>
          </a:r>
          <a:endParaRPr lang="en-US" sz="3200" kern="1200" dirty="0"/>
        </a:p>
      </dsp:txBody>
      <dsp:txXfrm>
        <a:off x="105728" y="1599949"/>
        <a:ext cx="3095527" cy="1938678"/>
      </dsp:txXfrm>
    </dsp:sp>
    <dsp:sp modelId="{A76D5719-69A2-4748-8484-918284AD28CD}">
      <dsp:nvSpPr>
        <dsp:cNvPr id="0" name=""/>
        <dsp:cNvSpPr/>
      </dsp:nvSpPr>
      <dsp:spPr>
        <a:xfrm>
          <a:off x="1653492" y="747821"/>
          <a:ext cx="3642934" cy="3642934"/>
        </a:xfrm>
        <a:custGeom>
          <a:avLst/>
          <a:gdLst/>
          <a:ahLst/>
          <a:cxnLst/>
          <a:rect l="0" t="0" r="0" b="0"/>
          <a:pathLst>
            <a:path>
              <a:moveTo>
                <a:pt x="368022" y="723632"/>
              </a:moveTo>
              <a:arcTo wR="1821467" hR="1821467" stAng="13023898" swAng="63522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5235D-3B26-43FF-82CD-38698963CEC2}">
      <dsp:nvSpPr>
        <dsp:cNvPr id="0" name=""/>
        <dsp:cNvSpPr/>
      </dsp:nvSpPr>
      <dsp:spPr>
        <a:xfrm>
          <a:off x="3643784" y="1495071"/>
          <a:ext cx="3305283" cy="21484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יחידות גנריות –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'אירועי חוסן'</a:t>
          </a:r>
          <a:endParaRPr lang="en-US" sz="3200" kern="1200" dirty="0"/>
        </a:p>
      </dsp:txBody>
      <dsp:txXfrm>
        <a:off x="3748662" y="1599949"/>
        <a:ext cx="3095527" cy="1938678"/>
      </dsp:txXfrm>
    </dsp:sp>
    <dsp:sp modelId="{502DB395-8E82-440C-ACB4-73D6581E74C8}">
      <dsp:nvSpPr>
        <dsp:cNvPr id="0" name=""/>
        <dsp:cNvSpPr/>
      </dsp:nvSpPr>
      <dsp:spPr>
        <a:xfrm>
          <a:off x="1653492" y="747821"/>
          <a:ext cx="3642934" cy="3642934"/>
        </a:xfrm>
        <a:custGeom>
          <a:avLst/>
          <a:gdLst/>
          <a:ahLst/>
          <a:cxnLst/>
          <a:rect l="0" t="0" r="0" b="0"/>
          <a:pathLst>
            <a:path>
              <a:moveTo>
                <a:pt x="3274911" y="2919302"/>
              </a:moveTo>
              <a:arcTo wR="1821467" hR="1821467" stAng="2223898" swAng="63522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3F2579-C0A7-4CF8-A775-3AE3C5E60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C671DE0-428E-48B1-8DDE-75FAF66B4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918B3E-28D9-4BE8-8239-26F257FD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17FAFA-AEE1-4F53-B5CA-5FC585C5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8FAE86-98DE-42F2-8D11-BF8E1A60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FDA298-F6BB-4DFB-8F8E-B81723E1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B97B651-8644-4D83-8BAA-5DDC50984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23BA89-08E1-42D1-A839-0E525B0D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958D2A-5AF9-45C5-B8D9-B8D4354F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B4A011-750A-4DEF-9DA9-9D39DD9F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60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69BF0A2-8E94-4A2E-BA35-CBE8575C0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B785A56-B5A2-40DF-A59F-158BCA46B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DEFAB3-CC61-45B5-9633-92FA2D9D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9BCCBD-5793-4627-979B-FAC2165F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BE88BEC-90A2-4EF2-A060-F213EB0E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71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5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760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7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006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580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157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3891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4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8C67F0-69ED-4EEB-80F3-2177C929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127FA6-761E-42B9-9124-C04A9316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187227-A390-45E6-818D-3BD3E897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7A18FE-5F86-4189-AF5E-A6553B40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93A63C-F8B8-4819-859C-EE202112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2923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8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2583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50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3544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77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169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37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4207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010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61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2A33EB-D38E-46E5-B963-1B676DA3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744476F-B22A-42A2-8B81-CE619E686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323BA4-6DED-4930-8D01-F3356355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2ADC13-9DC1-46DE-A95A-822EEDA0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72A6EA-CAD4-467C-B36C-5721B58D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8918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812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538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4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3308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6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6B7C8D-07D1-4C30-93CE-88FCD8C6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DDD0760-BD0F-45D7-B181-F5E8CCE9E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E2BB5F4-1157-4FA9-8E03-0EB98D3DE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2D3FC7-7FFE-42D4-BF1D-FE227D08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747A37D-0522-4CCC-9FDF-FA29B9F8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F064CB3-86CB-484C-8915-90FE38FE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61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3998AF-6F7F-475A-AF65-5874AEBA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342BC7B-EC32-4284-B0DC-4F3D0172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282E9AD-C50D-43E2-9B71-8D8B8E6DB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9C1DF1D-AC90-483E-AF87-CB7FF5D25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13DAFE-5C75-47B9-9BC4-73CEC7E80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E53171E-8097-424D-8269-30698CFE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315B523-18F4-4F8A-A2F0-C51DE209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3F6E9BD-18FC-40BC-BB0C-97A3BE5C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725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4FD141-5B79-49B1-8A83-D6D23B5A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0254B5A-4F8B-47FD-9136-D1675469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604EAFB-84B6-4C28-BFF6-BD3A5445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8D445E2-CF90-462F-A1A3-A78A9A0F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25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8D98435-0B23-42F2-945B-A41D7D47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FDBFD42-D52B-40FB-A242-A248F999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385CFB8-3E55-431E-82F8-9D93582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675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8A890D-DF8E-48E8-9D64-E53B7AD8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11586F-343B-4B15-B6F1-87728159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ED2624C-E90D-4CAF-A299-76A51AFA5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FBA8EED-1971-42A3-9454-B43249E3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C2B5568-0CC6-4F3F-BACA-D906D719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062825D-DB01-4556-ABFA-B625D453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25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2154EC-7A3C-491D-AEE1-6A9DE0DF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B9CE43-B98D-4346-8DF1-8F01D8517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EC0FB05-E8AE-4162-A550-B39EFB2C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72A665-A9CC-4B90-AE98-984159C8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A3EE007-4439-4011-83FB-1C52C6D1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224ADFC-3E68-4D8B-9B71-270E3ED1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2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8B57952-F915-4EA1-872F-911BE94B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7E46DE-07B2-4E92-985C-7EB24C66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9F1922-ECF8-4D0D-B357-06E474566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8735161-B28F-442D-8B17-B03160F63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561C1F-501D-48D0-8FEB-E2CC4C58C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5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8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5B6461-F9C9-4D37-8CBB-B53CA5AFCA62}" type="datetimeFigureOut">
              <a:rPr lang="LID4096" smtClean="0"/>
              <a:t>09/23/2020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C04F34-4610-4A3B-9AE1-787A01A20A8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hyperlink" Target="https://pxhere.com/es/photo/1190544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74" y="511688"/>
            <a:ext cx="7414210" cy="1526741"/>
          </a:xfrm>
        </p:spPr>
        <p:txBody>
          <a:bodyPr anchor="ctr">
            <a:normAutofit/>
          </a:bodyPr>
          <a:lstStyle/>
          <a:p>
            <a:pPr marL="45720" indent="0" algn="ctr" rtl="1">
              <a:buNone/>
            </a:pPr>
            <a:r>
              <a:rPr lang="he-IL" sz="3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'פדגוגיה של חוסן' </a:t>
            </a: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כשפה מארגנת ומעצבת:</a:t>
            </a:r>
          </a:p>
          <a:p>
            <a:pPr marL="45720" indent="0" algn="ctr" rtl="1">
              <a:buNone/>
            </a:pP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כולם 'דוברים את השפה'</a:t>
            </a:r>
            <a:endParaRPr lang="he-I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73CA400-BC39-4EB6-BFC2-63728B6DAF55}"/>
              </a:ext>
            </a:extLst>
          </p:cNvPr>
          <p:cNvSpPr txBox="1"/>
          <p:nvPr/>
        </p:nvSpPr>
        <p:spPr>
          <a:xfrm>
            <a:off x="2750570" y="3200400"/>
            <a:ext cx="66518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solidFill>
                  <a:schemeClr val="accent2">
                    <a:lumMod val="50000"/>
                  </a:schemeClr>
                </a:solidFill>
              </a:rPr>
              <a:t>הטמעת 'פדגוגיה של חוסן' – תכנית פעולה תשפ"א</a:t>
            </a:r>
          </a:p>
          <a:p>
            <a:pPr algn="ctr">
              <a:spcAft>
                <a:spcPts val="600"/>
              </a:spcAft>
            </a:pPr>
            <a:endParaRPr lang="he-IL" sz="2400" dirty="0"/>
          </a:p>
          <a:p>
            <a:pPr algn="ctr">
              <a:spcAft>
                <a:spcPts val="600"/>
              </a:spcAft>
            </a:pPr>
            <a:endParaRPr lang="he-IL" sz="2400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2E3995D-3539-4619-B220-DA83FD657F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3" y="6251713"/>
            <a:ext cx="1694188" cy="507618"/>
          </a:xfrm>
          <a:prstGeom prst="rect">
            <a:avLst/>
          </a:prstGeom>
        </p:spPr>
      </p:pic>
      <p:pic>
        <p:nvPicPr>
          <p:cNvPr id="16" name="מציין מיקום תוכן 4">
            <a:extLst>
              <a:ext uri="{FF2B5EF4-FFF2-40B4-BE49-F238E27FC236}">
                <a16:creationId xmlns:a16="http://schemas.microsoft.com/office/drawing/2014/main" id="{199382E2-FD48-4008-90D4-65C4C78FC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283765" y="2500329"/>
            <a:ext cx="4124740" cy="3500111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B0E2FE6-F1D0-4911-A37E-0E97245F8ADA}"/>
              </a:ext>
            </a:extLst>
          </p:cNvPr>
          <p:cNvSpPr/>
          <p:nvPr/>
        </p:nvSpPr>
        <p:spPr>
          <a:xfrm>
            <a:off x="583096" y="5915399"/>
            <a:ext cx="6096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he-IL" sz="2400" b="1" dirty="0"/>
              <a:t>ד"ר דניאל ניקריטין</a:t>
            </a:r>
          </a:p>
          <a:p>
            <a:pPr algn="l">
              <a:spcAft>
                <a:spcPts val="600"/>
              </a:spcAft>
            </a:pPr>
            <a:r>
              <a:rPr lang="he-IL" sz="2400" b="1" dirty="0"/>
              <a:t>ד"ר שי מאמו</a:t>
            </a:r>
          </a:p>
        </p:txBody>
      </p:sp>
    </p:spTree>
    <p:extLst>
      <p:ext uri="{BB962C8B-B14F-4D97-AF65-F5344CB8AC3E}">
        <p14:creationId xmlns:p14="http://schemas.microsoft.com/office/powerpoint/2010/main" val="194783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464" y="503434"/>
            <a:ext cx="3749418" cy="5711099"/>
          </a:xfrm>
        </p:spPr>
        <p:txBody>
          <a:bodyPr>
            <a:normAutofit/>
          </a:bodyPr>
          <a:lstStyle/>
          <a:p>
            <a:pPr algn="ctr" rtl="1"/>
            <a:r>
              <a:rPr lang="he-IL" sz="4600" b="1" dirty="0">
                <a:solidFill>
                  <a:schemeClr val="accent5">
                    <a:lumMod val="75000"/>
                  </a:schemeClr>
                </a:solidFill>
              </a:rPr>
              <a:t>סימולציות</a:t>
            </a:r>
            <a:br>
              <a:rPr lang="he-IL" sz="4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e-IL" sz="4600" b="1" dirty="0">
                <a:solidFill>
                  <a:schemeClr val="accent5">
                    <a:lumMod val="75000"/>
                  </a:schemeClr>
                </a:solidFill>
              </a:rPr>
              <a:t>חוסן</a:t>
            </a:r>
            <a:endParaRPr lang="LID4096" sz="4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5C3DFEE5-B471-4A8D-B14F-883A73F7D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57198"/>
              </p:ext>
            </p:extLst>
          </p:nvPr>
        </p:nvGraphicFramePr>
        <p:xfrm>
          <a:off x="589119" y="933449"/>
          <a:ext cx="6949919" cy="513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חץ: ימינה מחורץ 2">
            <a:extLst>
              <a:ext uri="{FF2B5EF4-FFF2-40B4-BE49-F238E27FC236}">
                <a16:creationId xmlns:a16="http://schemas.microsoft.com/office/drawing/2014/main" id="{DF152E1C-2B0D-4B29-AC0A-9B915156174D}"/>
              </a:ext>
            </a:extLst>
          </p:cNvPr>
          <p:cNvSpPr/>
          <p:nvPr/>
        </p:nvSpPr>
        <p:spPr>
          <a:xfrm rot="2121857">
            <a:off x="7176052" y="4681330"/>
            <a:ext cx="1162877" cy="6659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CF51C77-0834-43E2-879A-D29BE66F6CE9}"/>
              </a:ext>
            </a:extLst>
          </p:cNvPr>
          <p:cNvSpPr txBox="1"/>
          <p:nvPr/>
        </p:nvSpPr>
        <p:spPr>
          <a:xfrm>
            <a:off x="7757490" y="5664107"/>
            <a:ext cx="344285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7030A0"/>
                </a:solidFill>
              </a:rPr>
              <a:t>פיילוט תשפ"א: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he-IL" sz="2400" b="1" dirty="0" err="1">
                <a:solidFill>
                  <a:srgbClr val="7030A0"/>
                </a:solidFill>
              </a:rPr>
              <a:t>רג"ב</a:t>
            </a:r>
            <a:endParaRPr lang="LID4096" sz="2400" b="1" dirty="0">
              <a:solidFill>
                <a:srgbClr val="7030A0"/>
              </a:solidFill>
            </a:endParaRPr>
          </a:p>
        </p:txBody>
      </p:sp>
      <p:pic>
        <p:nvPicPr>
          <p:cNvPr id="8" name="גרפיקה 7" descr="משתמשים">
            <a:extLst>
              <a:ext uri="{FF2B5EF4-FFF2-40B4-BE49-F238E27FC236}">
                <a16:creationId xmlns:a16="http://schemas.microsoft.com/office/drawing/2014/main" id="{C6398090-4FA0-4020-9CE3-FA765B644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3622" y="3777551"/>
            <a:ext cx="1724377" cy="1724377"/>
          </a:xfrm>
          <a:prstGeom prst="rect">
            <a:avLst/>
          </a:prstGeom>
        </p:spPr>
      </p:pic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695B33B1-2DE1-4DF6-BF63-AC486DA16F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75498" y="170544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12" name="חץ: ימינה מחורץ 11">
            <a:extLst>
              <a:ext uri="{FF2B5EF4-FFF2-40B4-BE49-F238E27FC236}">
                <a16:creationId xmlns:a16="http://schemas.microsoft.com/office/drawing/2014/main" id="{E5229B97-1358-449E-BD45-B1A2A8387EAF}"/>
              </a:ext>
            </a:extLst>
          </p:cNvPr>
          <p:cNvSpPr/>
          <p:nvPr/>
        </p:nvSpPr>
        <p:spPr>
          <a:xfrm rot="19035506">
            <a:off x="1673087" y="1573592"/>
            <a:ext cx="1162877" cy="6659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EBDCBAA-8DF4-44BB-B6A4-DB98DB697B50}"/>
              </a:ext>
            </a:extLst>
          </p:cNvPr>
          <p:cNvSpPr txBox="1"/>
          <p:nvPr/>
        </p:nvSpPr>
        <p:spPr>
          <a:xfrm>
            <a:off x="105341" y="638759"/>
            <a:ext cx="532149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7030A0"/>
                </a:solidFill>
              </a:rPr>
              <a:t>פיילוט תשפ"א: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he-IL" sz="2400" b="1" dirty="0">
                <a:solidFill>
                  <a:srgbClr val="7030A0"/>
                </a:solidFill>
              </a:rPr>
              <a:t>דיקנים וראשי חוגים</a:t>
            </a:r>
            <a:endParaRPr lang="LID4096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9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203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51CD6CF-DD98-47A0-91DD-C39B6892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</a:rPr>
              <a:t>כנסים</a:t>
            </a:r>
            <a:endParaRPr lang="LID4096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DCC605-2298-46AE-9707-FEBDB1C0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58" y="106739"/>
            <a:ext cx="6758240" cy="4633523"/>
          </a:xfrm>
        </p:spPr>
        <p:txBody>
          <a:bodyPr anchor="ctr"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200" b="1" dirty="0" err="1"/>
              <a:t>וובינר</a:t>
            </a:r>
            <a:r>
              <a:rPr lang="he-IL" sz="3200" b="1" dirty="0"/>
              <a:t> חינוכי – 30 באוגוסט 2020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200" b="1" dirty="0"/>
              <a:t>כנס אקדמי – 12 באוקטובר 2020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200" b="1" dirty="0"/>
              <a:t>יום חוסן – 10 בנובמבר 2020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200" b="1" dirty="0"/>
              <a:t>שבוע חוסן – 2-7 במאי 2021</a:t>
            </a:r>
          </a:p>
        </p:txBody>
      </p:sp>
      <p:pic>
        <p:nvPicPr>
          <p:cNvPr id="6" name="גרפיקה 5" descr="מרצה">
            <a:extLst>
              <a:ext uri="{FF2B5EF4-FFF2-40B4-BE49-F238E27FC236}">
                <a16:creationId xmlns:a16="http://schemas.microsoft.com/office/drawing/2014/main" id="{AE745AE7-43AC-4928-9B93-FEB59742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4003" y="1649896"/>
            <a:ext cx="2469659" cy="26585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B44123C5-ABD4-44B2-9704-BA4F3911A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0" y="0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508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703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FEFD966E-DF91-4D48-A201-4B35EA8FC606}"/>
              </a:ext>
            </a:extLst>
          </p:cNvPr>
          <p:cNvGrpSpPr/>
          <p:nvPr/>
        </p:nvGrpSpPr>
        <p:grpSpPr>
          <a:xfrm>
            <a:off x="927118" y="1671045"/>
            <a:ext cx="10905538" cy="5219401"/>
            <a:chOff x="920522" y="2182365"/>
            <a:chExt cx="10364202" cy="3306854"/>
          </a:xfrm>
        </p:grpSpPr>
        <p:sp>
          <p:nvSpPr>
            <p:cNvPr id="3" name="Rounded Rectangle 1032">
              <a:extLst>
                <a:ext uri="{FF2B5EF4-FFF2-40B4-BE49-F238E27FC236}">
                  <a16:creationId xmlns:a16="http://schemas.microsoft.com/office/drawing/2014/main" id="{2E16032E-31C9-4DE6-9998-C54722AC1604}"/>
                </a:ext>
              </a:extLst>
            </p:cNvPr>
            <p:cNvSpPr/>
            <p:nvPr/>
          </p:nvSpPr>
          <p:spPr>
            <a:xfrm>
              <a:off x="920522" y="2182365"/>
              <a:ext cx="471438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Rounded Rectangle 1032">
              <a:extLst>
                <a:ext uri="{FF2B5EF4-FFF2-40B4-BE49-F238E27FC236}">
                  <a16:creationId xmlns:a16="http://schemas.microsoft.com/office/drawing/2014/main" id="{2E34FBDC-DE07-4C59-871E-50E2B32D3972}"/>
                </a:ext>
              </a:extLst>
            </p:cNvPr>
            <p:cNvSpPr/>
            <p:nvPr/>
          </p:nvSpPr>
          <p:spPr>
            <a:xfrm>
              <a:off x="922618" y="2182365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EE295A-6098-4798-9A3A-2FA8ACADABDC}"/>
                </a:ext>
              </a:extLst>
            </p:cNvPr>
            <p:cNvSpPr txBox="1"/>
            <p:nvPr/>
          </p:nvSpPr>
          <p:spPr>
            <a:xfrm>
              <a:off x="2121652" y="2189588"/>
              <a:ext cx="3364748" cy="59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כנס ה'חוסן' למורים ומחנכים</a:t>
              </a:r>
            </a:p>
            <a:p>
              <a:pPr algn="ctr" rtl="1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ההרשמה בעיצומה</a:t>
              </a:r>
            </a:p>
            <a:p>
              <a:pPr algn="ctr" rtl="1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לחצו כאן לפרטים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BF797B-10F5-453E-8DAB-14C448AE3EE7}"/>
                </a:ext>
              </a:extLst>
            </p:cNvPr>
            <p:cNvSpPr txBox="1"/>
            <p:nvPr/>
          </p:nvSpPr>
          <p:spPr>
            <a:xfrm>
              <a:off x="920522" y="3046461"/>
              <a:ext cx="4718574" cy="256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 dirty="0">
                  <a:solidFill>
                    <a:schemeClr val="accent1">
                      <a:lumMod val="75000"/>
                    </a:schemeClr>
                  </a:solidFill>
                </a:rPr>
                <a:t>אירועים, כנסים, לוח </a:t>
              </a:r>
              <a:r>
                <a:rPr lang="he-IL" altLang="ko-KR" sz="2000" b="1" dirty="0" err="1">
                  <a:solidFill>
                    <a:schemeClr val="accent1">
                      <a:lumMod val="75000"/>
                    </a:schemeClr>
                  </a:solidFill>
                </a:rPr>
                <a:t>גאנט</a:t>
              </a:r>
              <a:endParaRPr lang="ko-KR" alt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Rounded Rectangle 1032">
              <a:extLst>
                <a:ext uri="{FF2B5EF4-FFF2-40B4-BE49-F238E27FC236}">
                  <a16:creationId xmlns:a16="http://schemas.microsoft.com/office/drawing/2014/main" id="{85AFFED7-6EB3-4006-B984-4A01EA5187C3}"/>
                </a:ext>
              </a:extLst>
            </p:cNvPr>
            <p:cNvSpPr/>
            <p:nvPr/>
          </p:nvSpPr>
          <p:spPr>
            <a:xfrm>
              <a:off x="6561957" y="2182365"/>
              <a:ext cx="471438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ounded Rectangle 1032">
              <a:extLst>
                <a:ext uri="{FF2B5EF4-FFF2-40B4-BE49-F238E27FC236}">
                  <a16:creationId xmlns:a16="http://schemas.microsoft.com/office/drawing/2014/main" id="{C71C1103-0C13-43D8-993C-43FF37834E01}"/>
                </a:ext>
              </a:extLst>
            </p:cNvPr>
            <p:cNvSpPr/>
            <p:nvPr/>
          </p:nvSpPr>
          <p:spPr>
            <a:xfrm>
              <a:off x="6564054" y="2182365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486474-EBD7-40DA-99F7-0CE70A1BDE47}"/>
                </a:ext>
              </a:extLst>
            </p:cNvPr>
            <p:cNvSpPr txBox="1"/>
            <p:nvPr/>
          </p:nvSpPr>
          <p:spPr>
            <a:xfrm>
              <a:off x="7767280" y="2195719"/>
              <a:ext cx="3364748" cy="59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חופשי זה לגמרי לבד?</a:t>
              </a:r>
            </a:p>
            <a:p>
              <a:pPr algn="ctr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שיחה עם פרופ' </a:t>
              </a:r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יורם הרפז</a:t>
              </a:r>
            </a:p>
            <a:p>
              <a:pPr algn="ctr" rtl="1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על בדידות, חוסן והפדגוגיה של הקשר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DDE8A5-1267-4C75-B041-E9FA0B75F47C}"/>
                </a:ext>
              </a:extLst>
            </p:cNvPr>
            <p:cNvSpPr txBox="1"/>
            <p:nvPr/>
          </p:nvSpPr>
          <p:spPr>
            <a:xfrm>
              <a:off x="6561958" y="3046461"/>
              <a:ext cx="4718574" cy="23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מאגר הרצאות קצרות, </a:t>
              </a:r>
              <a:r>
                <a:rPr lang="he-IL" altLang="ko-KR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פודקאסטים</a:t>
              </a:r>
              <a:r>
                <a:rPr lang="he-IL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he-IL" altLang="ko-KR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וסירטוני</a:t>
              </a:r>
              <a:r>
                <a:rPr lang="he-IL" altLang="ko-K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השראה</a:t>
              </a:r>
              <a:endPara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ounded Rectangle 1032">
              <a:extLst>
                <a:ext uri="{FF2B5EF4-FFF2-40B4-BE49-F238E27FC236}">
                  <a16:creationId xmlns:a16="http://schemas.microsoft.com/office/drawing/2014/main" id="{674DF1F6-5459-4C8D-8FEA-EB6DD3E2BDBC}"/>
                </a:ext>
              </a:extLst>
            </p:cNvPr>
            <p:cNvSpPr/>
            <p:nvPr/>
          </p:nvSpPr>
          <p:spPr>
            <a:xfrm>
              <a:off x="924715" y="4210783"/>
              <a:ext cx="471438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ounded Rectangle 1032">
              <a:extLst>
                <a:ext uri="{FF2B5EF4-FFF2-40B4-BE49-F238E27FC236}">
                  <a16:creationId xmlns:a16="http://schemas.microsoft.com/office/drawing/2014/main" id="{D3C88FCA-3943-4CEC-B8CA-27B2DB04D445}"/>
                </a:ext>
              </a:extLst>
            </p:cNvPr>
            <p:cNvSpPr/>
            <p:nvPr/>
          </p:nvSpPr>
          <p:spPr>
            <a:xfrm>
              <a:off x="922618" y="4210783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F11878-4E7C-42D3-B800-0FAEBD4AF0F5}"/>
                </a:ext>
              </a:extLst>
            </p:cNvPr>
            <p:cNvSpPr txBox="1"/>
            <p:nvPr/>
          </p:nvSpPr>
          <p:spPr>
            <a:xfrm>
              <a:off x="2121652" y="4314085"/>
              <a:ext cx="3364748" cy="41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מיינדפולנס</a:t>
              </a:r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בכיתה</a:t>
              </a:r>
            </a:p>
            <a:p>
              <a:pPr algn="ctr" rtl="1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מאמר חדש ומעורר מחשבה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69865A-2DE5-462B-8264-8903E16D9F12}"/>
                </a:ext>
              </a:extLst>
            </p:cNvPr>
            <p:cNvSpPr txBox="1"/>
            <p:nvPr/>
          </p:nvSpPr>
          <p:spPr>
            <a:xfrm>
              <a:off x="924716" y="5074879"/>
              <a:ext cx="4718574" cy="23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dirty="0">
                  <a:solidFill>
                    <a:schemeClr val="accent4">
                      <a:lumMod val="75000"/>
                    </a:schemeClr>
                  </a:solidFill>
                </a:rPr>
                <a:t>מאגר חומרים אקדמי מונגש בתחום ה'חוסן'</a:t>
              </a:r>
              <a:endParaRPr lang="en-US" altLang="ko-K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Rounded Rectangle 1032">
              <a:extLst>
                <a:ext uri="{FF2B5EF4-FFF2-40B4-BE49-F238E27FC236}">
                  <a16:creationId xmlns:a16="http://schemas.microsoft.com/office/drawing/2014/main" id="{80D6C750-8F4C-465C-87FC-5F93EEE81A8D}"/>
                </a:ext>
              </a:extLst>
            </p:cNvPr>
            <p:cNvSpPr/>
            <p:nvPr/>
          </p:nvSpPr>
          <p:spPr>
            <a:xfrm>
              <a:off x="6566150" y="4210783"/>
              <a:ext cx="471438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ounded Rectangle 1032">
              <a:extLst>
                <a:ext uri="{FF2B5EF4-FFF2-40B4-BE49-F238E27FC236}">
                  <a16:creationId xmlns:a16="http://schemas.microsoft.com/office/drawing/2014/main" id="{41AB94AE-4C03-4F9C-A764-8059ADBF6437}"/>
                </a:ext>
              </a:extLst>
            </p:cNvPr>
            <p:cNvSpPr/>
            <p:nvPr/>
          </p:nvSpPr>
          <p:spPr>
            <a:xfrm>
              <a:off x="6564054" y="4210783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0026AC-5F17-4317-BB08-5D90060BD16B}"/>
                </a:ext>
              </a:extLst>
            </p:cNvPr>
            <p:cNvSpPr txBox="1"/>
            <p:nvPr/>
          </p:nvSpPr>
          <p:spPr>
            <a:xfrm>
              <a:off x="7767280" y="4218006"/>
              <a:ext cx="3364748" cy="769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יערה ושיר מספרות</a:t>
              </a:r>
            </a:p>
            <a:p>
              <a:pPr algn="ctr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על מיזם </a:t>
              </a:r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אני, אתה, אנחנו</a:t>
              </a:r>
            </a:p>
            <a:p>
              <a:pPr algn="ctr"/>
              <a:r>
                <a:rPr lang="he-IL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בקהילת בית הספר 'חב"ד - נתיבות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91D694-AFC7-493A-9F0E-02621937F5D3}"/>
                </a:ext>
              </a:extLst>
            </p:cNvPr>
            <p:cNvSpPr txBox="1"/>
            <p:nvPr/>
          </p:nvSpPr>
          <p:spPr>
            <a:xfrm>
              <a:off x="6566150" y="5074879"/>
              <a:ext cx="4718574" cy="41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dirty="0">
                  <a:solidFill>
                    <a:schemeClr val="accent3">
                      <a:lumMod val="75000"/>
                    </a:schemeClr>
                  </a:solidFill>
                </a:rPr>
                <a:t>מיזמים, יצירות אישיות, שיתופים של סטודנטים וסגל, קהילה דינמית</a:t>
              </a:r>
              <a:endParaRPr lang="ko-KR" alt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Rectangle 36">
            <a:extLst>
              <a:ext uri="{FF2B5EF4-FFF2-40B4-BE49-F238E27FC236}">
                <a16:creationId xmlns:a16="http://schemas.microsoft.com/office/drawing/2014/main" id="{33E884CF-A53C-4B16-A8AC-039E2CB478C1}"/>
              </a:ext>
            </a:extLst>
          </p:cNvPr>
          <p:cNvSpPr/>
          <p:nvPr/>
        </p:nvSpPr>
        <p:spPr>
          <a:xfrm>
            <a:off x="7206315" y="1893819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119ECBFB-968E-4A74-B12F-48DA095E244E}"/>
              </a:ext>
            </a:extLst>
          </p:cNvPr>
          <p:cNvSpPr/>
          <p:nvPr/>
        </p:nvSpPr>
        <p:spPr>
          <a:xfrm flipH="1">
            <a:off x="7247066" y="518695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6497C1F2-8661-40E2-846F-45B15ED8DA3C}"/>
              </a:ext>
            </a:extLst>
          </p:cNvPr>
          <p:cNvSpPr/>
          <p:nvPr/>
        </p:nvSpPr>
        <p:spPr>
          <a:xfrm>
            <a:off x="1300268" y="511071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14D87D-5DF9-497B-94CC-4269D09F71E5}"/>
              </a:ext>
            </a:extLst>
          </p:cNvPr>
          <p:cNvSpPr/>
          <p:nvPr/>
        </p:nvSpPr>
        <p:spPr>
          <a:xfrm>
            <a:off x="1331688" y="185532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E0F4AFC-D1DE-4C38-BF7A-0A2B91C2744D}"/>
              </a:ext>
            </a:extLst>
          </p:cNvPr>
          <p:cNvSpPr txBox="1"/>
          <p:nvPr/>
        </p:nvSpPr>
        <p:spPr>
          <a:xfrm>
            <a:off x="673035" y="630530"/>
            <a:ext cx="6826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אתר אינטרנט ייעודי - </a:t>
            </a:r>
            <a:r>
              <a:rPr lang="he-IL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חוסנט</a:t>
            </a:r>
            <a:endParaRPr lang="LID4096" sz="4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lock Arc 14">
            <a:extLst>
              <a:ext uri="{FF2B5EF4-FFF2-40B4-BE49-F238E27FC236}">
                <a16:creationId xmlns:a16="http://schemas.microsoft.com/office/drawing/2014/main" id="{FB12F6FB-9863-4389-8743-5A7DD09B0281}"/>
              </a:ext>
            </a:extLst>
          </p:cNvPr>
          <p:cNvSpPr/>
          <p:nvPr/>
        </p:nvSpPr>
        <p:spPr>
          <a:xfrm rot="16200000">
            <a:off x="6096186" y="4015743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5" name="מציין מיקום תוכן 4">
            <a:extLst>
              <a:ext uri="{FF2B5EF4-FFF2-40B4-BE49-F238E27FC236}">
                <a16:creationId xmlns:a16="http://schemas.microsoft.com/office/drawing/2014/main" id="{E925E891-CE5E-467D-AADF-2E3CB03F81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75498" y="170544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416267D-8A96-416A-9940-C3CEA49E08D9}"/>
              </a:ext>
            </a:extLst>
          </p:cNvPr>
          <p:cNvSpPr txBox="1"/>
          <p:nvPr/>
        </p:nvSpPr>
        <p:spPr>
          <a:xfrm>
            <a:off x="3965713" y="3645729"/>
            <a:ext cx="447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</a:rPr>
              <a:t>מנהלת ואחראית האתר – מוריה </a:t>
            </a:r>
            <a:r>
              <a:rPr lang="he-IL" b="1" dirty="0" err="1">
                <a:solidFill>
                  <a:srgbClr val="C00000"/>
                </a:solidFill>
              </a:rPr>
              <a:t>ועקנין</a:t>
            </a:r>
            <a:endParaRPr lang="LID4096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585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51CD6CF-DD98-47A0-91DD-C39B6892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</a:rPr>
              <a:t>נוער בסיכוי</a:t>
            </a:r>
            <a:endParaRPr lang="LID4096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DCC605-2298-46AE-9707-FEBDB1C0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98174"/>
            <a:ext cx="4730628" cy="3952091"/>
          </a:xfrm>
        </p:spPr>
        <p:txBody>
          <a:bodyPr anchor="ctr">
            <a:normAutofit lnSpcReduction="1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/>
              <a:t>למידה תיאורטית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/>
              <a:t>סיורים ומפגשים עם אנשים מהשטח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/>
              <a:t>סימולציות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/>
              <a:t>ימי עיון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/>
              <a:t>התנסות מעשית</a:t>
            </a:r>
            <a:endParaRPr lang="LID4096" sz="2400" b="1" dirty="0"/>
          </a:p>
        </p:txBody>
      </p:sp>
      <p:pic>
        <p:nvPicPr>
          <p:cNvPr id="4" name="גרפיקה 3" descr="ילד עם בלון">
            <a:extLst>
              <a:ext uri="{FF2B5EF4-FFF2-40B4-BE49-F238E27FC236}">
                <a16:creationId xmlns:a16="http://schemas.microsoft.com/office/drawing/2014/main" id="{514E8CDD-9EAE-4994-B1FB-6BA64C32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687" y="926132"/>
            <a:ext cx="2653748" cy="33060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22E75FF-B521-41C6-BD1F-8B7A0B02B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EC8CEDA-1D41-45C9-B926-A03FE252D224}"/>
              </a:ext>
            </a:extLst>
          </p:cNvPr>
          <p:cNvSpPr txBox="1"/>
          <p:nvPr/>
        </p:nvSpPr>
        <p:spPr>
          <a:xfrm>
            <a:off x="7618144" y="5251175"/>
            <a:ext cx="400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פתיחת מחזור א':</a:t>
            </a:r>
            <a:r>
              <a:rPr lang="en-US" dirty="0"/>
              <a:t> </a:t>
            </a:r>
            <a:r>
              <a:rPr lang="he-IL" dirty="0"/>
              <a:t>חנוכה תשפ"א</a:t>
            </a:r>
          </a:p>
          <a:p>
            <a:endParaRPr lang="LID4096" dirty="0"/>
          </a:p>
        </p:txBody>
      </p:sp>
      <p:sp>
        <p:nvSpPr>
          <p:cNvPr id="8" name="לחצן פעולה: עזרה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84FF11-7230-45BF-931B-060C5695548E}"/>
              </a:ext>
            </a:extLst>
          </p:cNvPr>
          <p:cNvSpPr/>
          <p:nvPr/>
        </p:nvSpPr>
        <p:spPr>
          <a:xfrm>
            <a:off x="6094476" y="2811019"/>
            <a:ext cx="1876707" cy="1513652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820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82937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5086" y="4502293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8092" y="2288586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1049" y="3708531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347281" y="3114281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116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1CD6CF-DD98-47A0-91DD-C39B6892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63" y="347870"/>
            <a:ext cx="9720072" cy="1499616"/>
          </a:xfrm>
        </p:spPr>
        <p:txBody>
          <a:bodyPr/>
          <a:lstStyle/>
          <a:p>
            <a:r>
              <a:rPr lang="he-IL" dirty="0"/>
              <a:t>השתלמויות מקצועיות</a:t>
            </a:r>
            <a:endParaRPr lang="LID4096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DCC605-2298-46AE-9707-FEBDB1C0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659835"/>
            <a:ext cx="11489635" cy="4850295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3600" b="1" dirty="0">
                <a:solidFill>
                  <a:schemeClr val="accent2">
                    <a:lumMod val="50000"/>
                  </a:schemeClr>
                </a:solidFill>
              </a:rPr>
              <a:t>יצירת 'השתלמויות מדף' - היחידה לפיתוח מקצועי,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2">
                    <a:lumMod val="50000"/>
                  </a:schemeClr>
                </a:solidFill>
              </a:rPr>
              <a:t> השתלמות מורים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2">
                    <a:lumMod val="50000"/>
                  </a:schemeClr>
                </a:solidFill>
              </a:rPr>
              <a:t>השתלמות מנהלים וציוותי ניהול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2">
                    <a:lumMod val="50000"/>
                  </a:schemeClr>
                </a:solidFill>
              </a:rPr>
              <a:t>השתלמויות ליועצות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b="1" dirty="0">
                <a:solidFill>
                  <a:schemeClr val="accent2">
                    <a:lumMod val="50000"/>
                  </a:schemeClr>
                </a:solidFill>
              </a:rPr>
              <a:t>וכד'</a:t>
            </a:r>
          </a:p>
        </p:txBody>
      </p:sp>
      <p:pic>
        <p:nvPicPr>
          <p:cNvPr id="4" name="גרפיקה 3" descr="אדם אוכל">
            <a:extLst>
              <a:ext uri="{FF2B5EF4-FFF2-40B4-BE49-F238E27FC236}">
                <a16:creationId xmlns:a16="http://schemas.microsoft.com/office/drawing/2014/main" id="{824EF492-D601-4274-9924-5AD88358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908" y="4017092"/>
            <a:ext cx="2255692" cy="2255692"/>
          </a:xfrm>
          <a:prstGeom prst="rect">
            <a:avLst/>
          </a:prstGeom>
        </p:spPr>
      </p:pic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4166033-22DA-4D7A-8C59-D75C16ECC3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280839" y="127347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60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074" y="511688"/>
            <a:ext cx="7414210" cy="1526741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he-IL" sz="3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וְהָיָה֙ אֱמוּנַ֣ת </a:t>
            </a:r>
            <a:r>
              <a:rPr lang="he-IL" sz="3200" b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עִתֶּ֔יך</a:t>
            </a:r>
            <a:r>
              <a:rPr lang="he-IL" sz="3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ָ חֹ֥סֶן יְשׁוּעֹ֖ת חָכְמַ֣ת וָדָ֑עַת </a:t>
            </a:r>
            <a:endParaRPr lang="he-I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73CA400-BC39-4EB6-BFC2-63728B6DAF55}"/>
              </a:ext>
            </a:extLst>
          </p:cNvPr>
          <p:cNvSpPr txBox="1"/>
          <p:nvPr/>
        </p:nvSpPr>
        <p:spPr>
          <a:xfrm>
            <a:off x="2671057" y="4184148"/>
            <a:ext cx="65623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</a:rPr>
              <a:t>הטמעת 'פדגוגיה של חוסן' – תכנית פעולה תשפ"א</a:t>
            </a:r>
          </a:p>
          <a:p>
            <a:pPr algn="ctr">
              <a:spcAft>
                <a:spcPts val="600"/>
              </a:spcAft>
            </a:pPr>
            <a:endParaRPr lang="he-IL" sz="1600" dirty="0"/>
          </a:p>
          <a:p>
            <a:pPr algn="ctr">
              <a:spcAft>
                <a:spcPts val="600"/>
              </a:spcAft>
            </a:pPr>
            <a:endParaRPr lang="he-IL" sz="1600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2E3995D-3539-4619-B220-DA83FD657F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3" y="6251713"/>
            <a:ext cx="1694188" cy="507618"/>
          </a:xfrm>
          <a:prstGeom prst="rect">
            <a:avLst/>
          </a:prstGeom>
        </p:spPr>
      </p:pic>
      <p:pic>
        <p:nvPicPr>
          <p:cNvPr id="16" name="מציין מיקום תוכן 4">
            <a:extLst>
              <a:ext uri="{FF2B5EF4-FFF2-40B4-BE49-F238E27FC236}">
                <a16:creationId xmlns:a16="http://schemas.microsoft.com/office/drawing/2014/main" id="{199382E2-FD48-4008-90D4-65C4C78FC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696102" y="3511241"/>
            <a:ext cx="2833203" cy="2404158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B0E2FE6-F1D0-4911-A37E-0E97245F8ADA}"/>
              </a:ext>
            </a:extLst>
          </p:cNvPr>
          <p:cNvSpPr/>
          <p:nvPr/>
        </p:nvSpPr>
        <p:spPr>
          <a:xfrm>
            <a:off x="583096" y="5915399"/>
            <a:ext cx="6096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he-IL" sz="2400" b="1" dirty="0"/>
              <a:t>ד"ר שי מאמו</a:t>
            </a:r>
          </a:p>
          <a:p>
            <a:pPr algn="l">
              <a:spcAft>
                <a:spcPts val="600"/>
              </a:spcAft>
            </a:pPr>
            <a:r>
              <a:rPr lang="he-IL" sz="2400" b="1" dirty="0"/>
              <a:t>ד"ר דניאל ניקריטין</a:t>
            </a:r>
            <a:endParaRPr lang="LID4096" sz="2400" b="1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F9F3B3B-9901-4AA2-A38F-0EF5589113F9}"/>
              </a:ext>
            </a:extLst>
          </p:cNvPr>
          <p:cNvSpPr/>
          <p:nvPr/>
        </p:nvSpPr>
        <p:spPr>
          <a:xfrm>
            <a:off x="4798943" y="5814042"/>
            <a:ext cx="259411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solidFill>
                  <a:srgbClr val="FF0000"/>
                </a:solidFill>
              </a:rPr>
              <a:t>תודה רבה!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F855DC2-9EEE-44BF-8F6C-A9CB8C2C4F10}"/>
              </a:ext>
            </a:extLst>
          </p:cNvPr>
          <p:cNvSpPr txBox="1"/>
          <p:nvPr/>
        </p:nvSpPr>
        <p:spPr>
          <a:xfrm>
            <a:off x="4444185" y="1652506"/>
            <a:ext cx="1668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 dirty="0">
                <a:solidFill>
                  <a:schemeClr val="bg1">
                    <a:lumMod val="85000"/>
                  </a:schemeClr>
                </a:solidFill>
              </a:rPr>
              <a:t>ישעיהו, לג, ו</a:t>
            </a:r>
            <a:endParaRPr lang="LID4096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555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1CD6CF-DD98-47A0-91DD-C39B6892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הכשרת סגל</a:t>
            </a:r>
            <a:endParaRPr lang="LID4096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A9797BD-545A-49F8-87D0-BB14AEE10A79}"/>
              </a:ext>
            </a:extLst>
          </p:cNvPr>
          <p:cNvSpPr/>
          <p:nvPr/>
        </p:nvSpPr>
        <p:spPr>
          <a:xfrm>
            <a:off x="2564780" y="1266659"/>
            <a:ext cx="9346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250000"/>
              </a:lnSpc>
            </a:pPr>
            <a:r>
              <a:rPr lang="he-IL" sz="2000" b="1" dirty="0">
                <a:solidFill>
                  <a:schemeClr val="accent3">
                    <a:lumMod val="75000"/>
                  </a:schemeClr>
                </a:solidFill>
              </a:rPr>
              <a:t>מפגש א</a:t>
            </a:r>
            <a:r>
              <a:rPr lang="he-IL" sz="2000" dirty="0">
                <a:solidFill>
                  <a:schemeClr val="accent3">
                    <a:lumMod val="75000"/>
                  </a:schemeClr>
                </a:solidFill>
              </a:rPr>
              <a:t> - יום היערכות: </a:t>
            </a:r>
            <a:r>
              <a:rPr lang="he-IL" sz="2000" dirty="0"/>
              <a:t>סדנה </a:t>
            </a:r>
            <a:r>
              <a:rPr lang="he-IL" sz="2000" dirty="0" err="1"/>
              <a:t>מבואית</a:t>
            </a:r>
            <a:r>
              <a:rPr lang="he-IL" sz="2000" dirty="0"/>
              <a:t> בתחום </a:t>
            </a:r>
            <a:r>
              <a:rPr lang="he-IL" sz="2000" dirty="0" err="1"/>
              <a:t>הפש"ח</a:t>
            </a:r>
            <a:endParaRPr lang="he-I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">
              <a:lnSpc>
                <a:spcPct val="250000"/>
              </a:lnSpc>
            </a:pPr>
            <a:r>
              <a:rPr lang="he-IL" sz="2000" b="1" dirty="0">
                <a:solidFill>
                  <a:schemeClr val="accent3">
                    <a:lumMod val="75000"/>
                  </a:schemeClr>
                </a:solidFill>
              </a:rPr>
              <a:t>מפגש ב' </a:t>
            </a:r>
            <a:r>
              <a:rPr lang="he-IL" sz="2000" dirty="0">
                <a:solidFill>
                  <a:schemeClr val="accent3">
                    <a:lumMod val="75000"/>
                  </a:schemeClr>
                </a:solidFill>
              </a:rPr>
              <a:t>– תחילת סמס' א' : </a:t>
            </a:r>
            <a:r>
              <a:rPr lang="he-IL" sz="2000" dirty="0"/>
              <a:t>מושגים</a:t>
            </a:r>
          </a:p>
          <a:p>
            <a:pPr marL="45720">
              <a:lnSpc>
                <a:spcPct val="250000"/>
              </a:lnSpc>
            </a:pPr>
            <a:r>
              <a:rPr lang="he-IL" sz="2000" dirty="0"/>
              <a:t>	</a:t>
            </a:r>
            <a:r>
              <a:rPr lang="he-IL" sz="2000" b="1" dirty="0"/>
              <a:t>שני מפגשי חשיבה, ופיתוח עם דיקנים וראשי חוגים</a:t>
            </a:r>
          </a:p>
          <a:p>
            <a:pPr marL="45720">
              <a:lnSpc>
                <a:spcPct val="250000"/>
              </a:lnSpc>
            </a:pPr>
            <a:r>
              <a:rPr lang="he-IL" sz="2000" b="1" dirty="0"/>
              <a:t>	        מפגשי עבודה עם </a:t>
            </a:r>
            <a:r>
              <a:rPr lang="he-IL" sz="2000" b="1" dirty="0" err="1"/>
              <a:t>המדפי"ם</a:t>
            </a:r>
            <a:r>
              <a:rPr lang="he-IL" sz="2000" b="1" dirty="0"/>
              <a:t> – עדכון, למידה ופיתוח (גנים ובתי"ס)</a:t>
            </a:r>
          </a:p>
          <a:p>
            <a:pPr marL="45720">
              <a:lnSpc>
                <a:spcPct val="250000"/>
              </a:lnSpc>
            </a:pPr>
            <a:r>
              <a:rPr lang="he-IL" sz="2000" b="1" dirty="0">
                <a:solidFill>
                  <a:schemeClr val="accent3">
                    <a:lumMod val="75000"/>
                  </a:schemeClr>
                </a:solidFill>
              </a:rPr>
              <a:t>מפגש ג' </a:t>
            </a:r>
            <a:r>
              <a:rPr lang="he-IL" sz="2000" dirty="0">
                <a:solidFill>
                  <a:schemeClr val="accent3">
                    <a:lumMod val="75000"/>
                  </a:schemeClr>
                </a:solidFill>
              </a:rPr>
              <a:t>– חופשת סמס': </a:t>
            </a:r>
            <a:r>
              <a:rPr lang="he-IL" sz="2000" dirty="0"/>
              <a:t>כליים יישומיים של חוסן בהוראה האקדמית</a:t>
            </a:r>
          </a:p>
          <a:p>
            <a:pPr marL="45720">
              <a:lnSpc>
                <a:spcPct val="250000"/>
              </a:lnSpc>
            </a:pPr>
            <a:r>
              <a:rPr lang="he-IL" sz="2000" b="1" dirty="0">
                <a:solidFill>
                  <a:schemeClr val="accent3">
                    <a:lumMod val="75000"/>
                  </a:schemeClr>
                </a:solidFill>
              </a:rPr>
              <a:t>מפגש ד'</a:t>
            </a:r>
            <a:r>
              <a:rPr lang="he-IL" sz="2000" dirty="0">
                <a:solidFill>
                  <a:schemeClr val="accent3">
                    <a:lumMod val="75000"/>
                  </a:schemeClr>
                </a:solidFill>
              </a:rPr>
              <a:t> – תחילת סמס' ב' : </a:t>
            </a:r>
            <a:r>
              <a:rPr lang="he-IL" sz="2000" dirty="0"/>
              <a:t>מודל התחקיר – חקר פרקטיקה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97F6EB31-1C86-443E-A84D-C0F61BD3D28E}"/>
              </a:ext>
            </a:extLst>
          </p:cNvPr>
          <p:cNvGrpSpPr/>
          <p:nvPr/>
        </p:nvGrpSpPr>
        <p:grpSpPr>
          <a:xfrm>
            <a:off x="421962" y="4893703"/>
            <a:ext cx="2257429" cy="1375129"/>
            <a:chOff x="4644784" y="5033470"/>
            <a:chExt cx="828675" cy="427298"/>
          </a:xfrm>
        </p:grpSpPr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540BBE8A-BDBA-447A-81F4-6AB45529CA78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F892B896-C47B-438A-A909-59A33DFA7FF0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FD2E7B4A-8C1F-4A2A-BEA3-45F6B3717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003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1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859"/>
            <a:ext cx="11052312" cy="619601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accent3">
                    <a:lumMod val="75000"/>
                  </a:schemeClr>
                </a:solidFill>
              </a:rPr>
              <a:t>קורסי 'פדגוגיה של חוסן' – צירי תוכן</a:t>
            </a:r>
            <a:endParaRPr lang="LID4096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50433ECC-4500-443A-946A-D4CD42EC802B}"/>
              </a:ext>
            </a:extLst>
          </p:cNvPr>
          <p:cNvGrpSpPr/>
          <p:nvPr/>
        </p:nvGrpSpPr>
        <p:grpSpPr>
          <a:xfrm>
            <a:off x="983583" y="765143"/>
            <a:ext cx="10409695" cy="6041706"/>
            <a:chOff x="952211" y="786478"/>
            <a:chExt cx="10409695" cy="6041706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06C742DD-30A0-45D4-A292-635204C776BB}"/>
                </a:ext>
              </a:extLst>
            </p:cNvPr>
            <p:cNvSpPr/>
            <p:nvPr/>
          </p:nvSpPr>
          <p:spPr>
            <a:xfrm>
              <a:off x="952211" y="1859653"/>
              <a:ext cx="3441769" cy="4130675"/>
            </a:xfrm>
            <a:custGeom>
              <a:avLst/>
              <a:gdLst>
                <a:gd name="connsiteX0" fmla="*/ 0 w 3441769"/>
                <a:gd name="connsiteY0" fmla="*/ 344177 h 4130675"/>
                <a:gd name="connsiteX1" fmla="*/ 344177 w 3441769"/>
                <a:gd name="connsiteY1" fmla="*/ 0 h 4130675"/>
                <a:gd name="connsiteX2" fmla="*/ 3097592 w 3441769"/>
                <a:gd name="connsiteY2" fmla="*/ 0 h 4130675"/>
                <a:gd name="connsiteX3" fmla="*/ 3441769 w 3441769"/>
                <a:gd name="connsiteY3" fmla="*/ 344177 h 4130675"/>
                <a:gd name="connsiteX4" fmla="*/ 3441769 w 3441769"/>
                <a:gd name="connsiteY4" fmla="*/ 3786498 h 4130675"/>
                <a:gd name="connsiteX5" fmla="*/ 3097592 w 3441769"/>
                <a:gd name="connsiteY5" fmla="*/ 4130675 h 4130675"/>
                <a:gd name="connsiteX6" fmla="*/ 344177 w 3441769"/>
                <a:gd name="connsiteY6" fmla="*/ 4130675 h 4130675"/>
                <a:gd name="connsiteX7" fmla="*/ 0 w 3441769"/>
                <a:gd name="connsiteY7" fmla="*/ 3786498 h 4130675"/>
                <a:gd name="connsiteX8" fmla="*/ 0 w 3441769"/>
                <a:gd name="connsiteY8" fmla="*/ 344177 h 41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769" h="4130675">
                  <a:moveTo>
                    <a:pt x="0" y="344177"/>
                  </a:moveTo>
                  <a:cubicBezTo>
                    <a:pt x="0" y="154093"/>
                    <a:pt x="154093" y="0"/>
                    <a:pt x="344177" y="0"/>
                  </a:cubicBezTo>
                  <a:lnTo>
                    <a:pt x="3097592" y="0"/>
                  </a:lnTo>
                  <a:cubicBezTo>
                    <a:pt x="3287676" y="0"/>
                    <a:pt x="3441769" y="154093"/>
                    <a:pt x="3441769" y="344177"/>
                  </a:cubicBezTo>
                  <a:lnTo>
                    <a:pt x="3441769" y="3786498"/>
                  </a:lnTo>
                  <a:cubicBezTo>
                    <a:pt x="3441769" y="3976582"/>
                    <a:pt x="3287676" y="4130675"/>
                    <a:pt x="3097592" y="4130675"/>
                  </a:cubicBezTo>
                  <a:lnTo>
                    <a:pt x="344177" y="4130675"/>
                  </a:lnTo>
                  <a:cubicBezTo>
                    <a:pt x="154093" y="4130675"/>
                    <a:pt x="0" y="3976582"/>
                    <a:pt x="0" y="3786498"/>
                  </a:cubicBezTo>
                  <a:lnTo>
                    <a:pt x="0" y="34417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815846" rIns="163576" bIns="98971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b="1" kern="1200" dirty="0"/>
                <a:t>קשר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kern="1200" dirty="0"/>
                <a:t>פיתוח יכולות בינאישיות</a:t>
              </a:r>
              <a:endParaRPr lang="LID4096" sz="2300" kern="1200" dirty="0"/>
            </a:p>
          </p:txBody>
        </p:sp>
        <p:sp>
          <p:nvSpPr>
            <p:cNvPr id="6" name="אליפסה 5">
              <a:extLst>
                <a:ext uri="{FF2B5EF4-FFF2-40B4-BE49-F238E27FC236}">
                  <a16:creationId xmlns:a16="http://schemas.microsoft.com/office/drawing/2014/main" id="{839A6075-E840-48C8-8E51-DC06427EB995}"/>
                </a:ext>
              </a:extLst>
            </p:cNvPr>
            <p:cNvSpPr/>
            <p:nvPr/>
          </p:nvSpPr>
          <p:spPr>
            <a:xfrm>
              <a:off x="1802161" y="2263519"/>
              <a:ext cx="1497632" cy="141396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צורה חופשית: צורה 6">
              <a:extLst>
                <a:ext uri="{FF2B5EF4-FFF2-40B4-BE49-F238E27FC236}">
                  <a16:creationId xmlns:a16="http://schemas.microsoft.com/office/drawing/2014/main" id="{F7962A08-C6CA-4565-89D8-82DA554C67D3}"/>
                </a:ext>
              </a:extLst>
            </p:cNvPr>
            <p:cNvSpPr/>
            <p:nvPr/>
          </p:nvSpPr>
          <p:spPr>
            <a:xfrm>
              <a:off x="4436174" y="2334117"/>
              <a:ext cx="3441769" cy="4130675"/>
            </a:xfrm>
            <a:custGeom>
              <a:avLst/>
              <a:gdLst>
                <a:gd name="connsiteX0" fmla="*/ 0 w 3441769"/>
                <a:gd name="connsiteY0" fmla="*/ 344177 h 4130675"/>
                <a:gd name="connsiteX1" fmla="*/ 344177 w 3441769"/>
                <a:gd name="connsiteY1" fmla="*/ 0 h 4130675"/>
                <a:gd name="connsiteX2" fmla="*/ 3097592 w 3441769"/>
                <a:gd name="connsiteY2" fmla="*/ 0 h 4130675"/>
                <a:gd name="connsiteX3" fmla="*/ 3441769 w 3441769"/>
                <a:gd name="connsiteY3" fmla="*/ 344177 h 4130675"/>
                <a:gd name="connsiteX4" fmla="*/ 3441769 w 3441769"/>
                <a:gd name="connsiteY4" fmla="*/ 3786498 h 4130675"/>
                <a:gd name="connsiteX5" fmla="*/ 3097592 w 3441769"/>
                <a:gd name="connsiteY5" fmla="*/ 4130675 h 4130675"/>
                <a:gd name="connsiteX6" fmla="*/ 344177 w 3441769"/>
                <a:gd name="connsiteY6" fmla="*/ 4130675 h 4130675"/>
                <a:gd name="connsiteX7" fmla="*/ 0 w 3441769"/>
                <a:gd name="connsiteY7" fmla="*/ 3786498 h 4130675"/>
                <a:gd name="connsiteX8" fmla="*/ 0 w 3441769"/>
                <a:gd name="connsiteY8" fmla="*/ 344177 h 41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769" h="4130675">
                  <a:moveTo>
                    <a:pt x="0" y="344177"/>
                  </a:moveTo>
                  <a:cubicBezTo>
                    <a:pt x="0" y="154093"/>
                    <a:pt x="154093" y="0"/>
                    <a:pt x="344177" y="0"/>
                  </a:cubicBezTo>
                  <a:lnTo>
                    <a:pt x="3097592" y="0"/>
                  </a:lnTo>
                  <a:cubicBezTo>
                    <a:pt x="3287676" y="0"/>
                    <a:pt x="3441769" y="154093"/>
                    <a:pt x="3441769" y="344177"/>
                  </a:cubicBezTo>
                  <a:lnTo>
                    <a:pt x="3441769" y="3786498"/>
                  </a:lnTo>
                  <a:cubicBezTo>
                    <a:pt x="3441769" y="3976582"/>
                    <a:pt x="3287676" y="4130675"/>
                    <a:pt x="3097592" y="4130675"/>
                  </a:cubicBezTo>
                  <a:lnTo>
                    <a:pt x="344177" y="4130675"/>
                  </a:lnTo>
                  <a:cubicBezTo>
                    <a:pt x="154093" y="4130675"/>
                    <a:pt x="0" y="3976582"/>
                    <a:pt x="0" y="3786498"/>
                  </a:cubicBezTo>
                  <a:lnTo>
                    <a:pt x="0" y="34417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815846" rIns="163576" bIns="98971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b="1" kern="1200" dirty="0"/>
                <a:t>צמיחה אישית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kern="1200" dirty="0"/>
                <a:t>מיצוי יכולות תוך-אישיות</a:t>
              </a:r>
              <a:endParaRPr lang="LID4096" sz="2300" kern="1200" dirty="0"/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C9F60F90-3B11-48B8-B770-5EF4175725C5}"/>
                </a:ext>
              </a:extLst>
            </p:cNvPr>
            <p:cNvSpPr/>
            <p:nvPr/>
          </p:nvSpPr>
          <p:spPr>
            <a:xfrm>
              <a:off x="5406163" y="2616860"/>
              <a:ext cx="1375514" cy="1375514"/>
            </a:xfrm>
            <a:prstGeom prst="ellipse">
              <a:avLst/>
            </a:prstGeom>
            <a:blipFill>
              <a:blip r:embed="rId3"/>
              <a:srcRect/>
              <a:stretch>
                <a:fillRect l="-14000" r="-14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5CE92CB3-BF12-44A7-9D79-AD0AD98CAB90}"/>
                </a:ext>
              </a:extLst>
            </p:cNvPr>
            <p:cNvSpPr/>
            <p:nvPr/>
          </p:nvSpPr>
          <p:spPr>
            <a:xfrm>
              <a:off x="7920137" y="2826910"/>
              <a:ext cx="3441769" cy="4001274"/>
            </a:xfrm>
            <a:custGeom>
              <a:avLst/>
              <a:gdLst>
                <a:gd name="connsiteX0" fmla="*/ 0 w 3441769"/>
                <a:gd name="connsiteY0" fmla="*/ 344177 h 4130675"/>
                <a:gd name="connsiteX1" fmla="*/ 344177 w 3441769"/>
                <a:gd name="connsiteY1" fmla="*/ 0 h 4130675"/>
                <a:gd name="connsiteX2" fmla="*/ 3097592 w 3441769"/>
                <a:gd name="connsiteY2" fmla="*/ 0 h 4130675"/>
                <a:gd name="connsiteX3" fmla="*/ 3441769 w 3441769"/>
                <a:gd name="connsiteY3" fmla="*/ 344177 h 4130675"/>
                <a:gd name="connsiteX4" fmla="*/ 3441769 w 3441769"/>
                <a:gd name="connsiteY4" fmla="*/ 3786498 h 4130675"/>
                <a:gd name="connsiteX5" fmla="*/ 3097592 w 3441769"/>
                <a:gd name="connsiteY5" fmla="*/ 4130675 h 4130675"/>
                <a:gd name="connsiteX6" fmla="*/ 344177 w 3441769"/>
                <a:gd name="connsiteY6" fmla="*/ 4130675 h 4130675"/>
                <a:gd name="connsiteX7" fmla="*/ 0 w 3441769"/>
                <a:gd name="connsiteY7" fmla="*/ 3786498 h 4130675"/>
                <a:gd name="connsiteX8" fmla="*/ 0 w 3441769"/>
                <a:gd name="connsiteY8" fmla="*/ 344177 h 41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769" h="4130675">
                  <a:moveTo>
                    <a:pt x="0" y="344177"/>
                  </a:moveTo>
                  <a:cubicBezTo>
                    <a:pt x="0" y="154093"/>
                    <a:pt x="154093" y="0"/>
                    <a:pt x="344177" y="0"/>
                  </a:cubicBezTo>
                  <a:lnTo>
                    <a:pt x="3097592" y="0"/>
                  </a:lnTo>
                  <a:cubicBezTo>
                    <a:pt x="3287676" y="0"/>
                    <a:pt x="3441769" y="154093"/>
                    <a:pt x="3441769" y="344177"/>
                  </a:cubicBezTo>
                  <a:lnTo>
                    <a:pt x="3441769" y="3786498"/>
                  </a:lnTo>
                  <a:cubicBezTo>
                    <a:pt x="3441769" y="3976582"/>
                    <a:pt x="3287676" y="4130675"/>
                    <a:pt x="3097592" y="4130675"/>
                  </a:cubicBezTo>
                  <a:lnTo>
                    <a:pt x="344177" y="4130675"/>
                  </a:lnTo>
                  <a:cubicBezTo>
                    <a:pt x="154093" y="4130675"/>
                    <a:pt x="0" y="3976582"/>
                    <a:pt x="0" y="3786498"/>
                  </a:cubicBezTo>
                  <a:lnTo>
                    <a:pt x="0" y="34417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815846" rIns="163576" bIns="98971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b="1" kern="1200" dirty="0"/>
                <a:t>התמודדות</a:t>
              </a:r>
              <a:r>
                <a:rPr lang="he-IL" sz="2300" kern="1200" dirty="0"/>
                <a:t> 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kern="1200" dirty="0"/>
                <a:t> מצבי משבר וזיהוי מצוקה</a:t>
              </a:r>
              <a:endParaRPr lang="LID4096" sz="2300" kern="1200" dirty="0"/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56051895-8718-4441-AD2F-DD3CF247A51A}"/>
                </a:ext>
              </a:extLst>
            </p:cNvPr>
            <p:cNvSpPr/>
            <p:nvPr/>
          </p:nvSpPr>
          <p:spPr>
            <a:xfrm>
              <a:off x="8821544" y="2910863"/>
              <a:ext cx="1570507" cy="1533231"/>
            </a:xfrm>
            <a:prstGeom prst="ellipse">
              <a:avLst/>
            </a:pr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חץ: שמאלה 10">
              <a:extLst>
                <a:ext uri="{FF2B5EF4-FFF2-40B4-BE49-F238E27FC236}">
                  <a16:creationId xmlns:a16="http://schemas.microsoft.com/office/drawing/2014/main" id="{FC8377EC-97EE-4B06-B7BD-12062EB94D5A}"/>
                </a:ext>
              </a:extLst>
            </p:cNvPr>
            <p:cNvSpPr/>
            <p:nvPr/>
          </p:nvSpPr>
          <p:spPr>
            <a:xfrm>
              <a:off x="1217959" y="786478"/>
              <a:ext cx="9693338" cy="619601"/>
            </a:xfrm>
            <a:prstGeom prst="lef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2" name="מציין מיקום תוכן 4">
            <a:extLst>
              <a:ext uri="{FF2B5EF4-FFF2-40B4-BE49-F238E27FC236}">
                <a16:creationId xmlns:a16="http://schemas.microsoft.com/office/drawing/2014/main" id="{DD567B97-9AF2-44FD-9A0D-D5F44640F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261035" y="51151"/>
            <a:ext cx="801524" cy="680145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DEE47EC-E3CB-41D7-AC98-20973BE33FB7}"/>
              </a:ext>
            </a:extLst>
          </p:cNvPr>
          <p:cNvSpPr txBox="1"/>
          <p:nvPr/>
        </p:nvSpPr>
        <p:spPr>
          <a:xfrm>
            <a:off x="6689035" y="1328247"/>
            <a:ext cx="537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שנה א' </a:t>
            </a:r>
            <a:r>
              <a:rPr lang="he-IL" dirty="0"/>
              <a:t>– דידקטיקה, מורה של חוסן.</a:t>
            </a:r>
          </a:p>
          <a:p>
            <a:r>
              <a:rPr lang="he-IL" b="1" dirty="0"/>
              <a:t>שנה ב' </a:t>
            </a:r>
            <a:r>
              <a:rPr lang="he-IL" dirty="0"/>
              <a:t>– תיאוריות מרכזיות. הכרת מודלים בחוסן</a:t>
            </a:r>
          </a:p>
          <a:p>
            <a:r>
              <a:rPr lang="he-IL" b="1" dirty="0"/>
              <a:t>שנה ג' </a:t>
            </a:r>
            <a:r>
              <a:rPr lang="he-IL" dirty="0"/>
              <a:t>– </a:t>
            </a:r>
            <a:r>
              <a:rPr lang="he-IL" dirty="0" err="1"/>
              <a:t>פמ"ע</a:t>
            </a:r>
            <a:r>
              <a:rPr lang="he-IL" dirty="0"/>
              <a:t> בחוסן, למידה מוטת שדה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314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834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1CD6CF-DD98-47A0-91DD-C39B6892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ארגז כלים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A9797BD-545A-49F8-87D0-BB14AEE10A79}"/>
              </a:ext>
            </a:extLst>
          </p:cNvPr>
          <p:cNvSpPr/>
          <p:nvPr/>
        </p:nvSpPr>
        <p:spPr>
          <a:xfrm>
            <a:off x="314666" y="2237568"/>
            <a:ext cx="5284098" cy="276307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4572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e-IL" sz="3600" b="1" dirty="0">
                <a:solidFill>
                  <a:srgbClr val="7030A0"/>
                </a:solidFill>
              </a:rPr>
              <a:t>הפקת ערכות למידה, משחק וכרטיסיות –</a:t>
            </a:r>
          </a:p>
          <a:p>
            <a:pPr marL="4572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e-IL" sz="3600" b="1" dirty="0">
                <a:solidFill>
                  <a:srgbClr val="7030A0"/>
                </a:solidFill>
              </a:rPr>
              <a:t>באופן עצמאי</a:t>
            </a:r>
          </a:p>
          <a:p>
            <a:pPr marL="4572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e-IL" sz="3600" b="1" dirty="0">
                <a:solidFill>
                  <a:srgbClr val="7030A0"/>
                </a:solidFill>
              </a:rPr>
              <a:t>ובהשתתפות סטודנטיות</a:t>
            </a:r>
          </a:p>
          <a:p>
            <a:pPr marL="4572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C9EC4B-7AC1-4C30-9582-FCF185FE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A972B-FA62-4B8A-86FD-875DF2CF5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997AEE-DE0C-47D0-A517-19D27A60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B555EB-E3FE-40A3-9789-7F044DF1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92EA04F1-12CE-4D26-883F-AF665E46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5" y="1699491"/>
            <a:ext cx="1547946" cy="21221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C9053C4-E873-4D52-ADC6-FDFBBB2BB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2E7A1-BA9F-4D76-A51D-1823A754E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גרפיקה 10" descr="כלים">
            <a:extLst>
              <a:ext uri="{FF2B5EF4-FFF2-40B4-BE49-F238E27FC236}">
                <a16:creationId xmlns:a16="http://schemas.microsoft.com/office/drawing/2014/main" id="{8C44F61C-202E-4D9C-93D1-F95CAF686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17" y="5153382"/>
            <a:ext cx="1704618" cy="1704618"/>
          </a:xfrm>
          <a:prstGeom prst="rect">
            <a:avLst/>
          </a:prstGeom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FA243A1-6A67-48EB-8B73-CE4D374F35B9}"/>
              </a:ext>
            </a:extLst>
          </p:cNvPr>
          <p:cNvGrpSpPr/>
          <p:nvPr/>
        </p:nvGrpSpPr>
        <p:grpSpPr>
          <a:xfrm>
            <a:off x="6209994" y="4146303"/>
            <a:ext cx="2460630" cy="2496907"/>
            <a:chOff x="453923" y="5156335"/>
            <a:chExt cx="2546831" cy="15891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BD4ADC1-0C1B-4DA6-A3D7-331289AFE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6" y="5156335"/>
              <a:ext cx="2192407" cy="145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9FB11C52-B0B6-4DA5-ABFF-8384B1546A7B}"/>
                </a:ext>
              </a:extLst>
            </p:cNvPr>
            <p:cNvSpPr/>
            <p:nvPr/>
          </p:nvSpPr>
          <p:spPr>
            <a:xfrm>
              <a:off x="453923" y="6252924"/>
              <a:ext cx="2546831" cy="492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סקרנות</a:t>
              </a:r>
              <a:endParaRPr lang="LID4096" dirty="0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E73BEAC-AA78-4A58-97F6-17434DE81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718" y="4217655"/>
            <a:ext cx="1524989" cy="2212538"/>
          </a:xfrm>
          <a:prstGeom prst="rect">
            <a:avLst/>
          </a:prstGeom>
        </p:spPr>
      </p:pic>
      <p:pic>
        <p:nvPicPr>
          <p:cNvPr id="17" name="מציין מיקום תוכן 4">
            <a:extLst>
              <a:ext uri="{FF2B5EF4-FFF2-40B4-BE49-F238E27FC236}">
                <a16:creationId xmlns:a16="http://schemas.microsoft.com/office/drawing/2014/main" id="{23AB2675-3E80-4EDB-9111-D53618A493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5276764" y="6192502"/>
            <a:ext cx="784263" cy="665498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436" y="585216"/>
            <a:ext cx="3426691" cy="28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0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C4851E-4888-4C34-86C1-FE45E6085671}"/>
              </a:ext>
            </a:extLst>
          </p:cNvPr>
          <p:cNvSpPr/>
          <p:nvPr/>
        </p:nvSpPr>
        <p:spPr>
          <a:xfrm>
            <a:off x="90492" y="2191166"/>
            <a:ext cx="446839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כנסים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אתר אינטרנט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תת-התמחות: נוער בסיכוי</a:t>
            </a:r>
          </a:p>
          <a:p>
            <a:pPr marL="502920" indent="-457200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he-IL" sz="2400" b="1" dirty="0">
                <a:solidFill>
                  <a:srgbClr val="C00000"/>
                </a:solidFill>
              </a:rPr>
              <a:t>השתלמויות מקצועיות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871115"/>
            <a:ext cx="10822756" cy="104713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3">
                    <a:lumMod val="75000"/>
                  </a:schemeClr>
                </a:solidFill>
              </a:rPr>
              <a:t>פדגוגיה של חוסן תשפ"א - יעדים</a:t>
            </a:r>
            <a:endParaRPr lang="LID4096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2786D1-D731-4D0F-8643-57F33FFF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714" y="2019260"/>
            <a:ext cx="6240983" cy="4655730"/>
          </a:xfrm>
        </p:spPr>
        <p:txBody>
          <a:bodyPr>
            <a:normAutofit/>
          </a:bodyPr>
          <a:lstStyle/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</a:t>
            </a:r>
            <a:r>
              <a:rPr lang="he-IL" sz="2400" b="1" dirty="0">
                <a:solidFill>
                  <a:srgbClr val="A93596"/>
                </a:solidFill>
              </a:rPr>
              <a:t> הכשרה: סגל + דיקנים וראשי חוגים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קורסי חוסן + פיילוט בחוג לחינוך: קורסים ברוח </a:t>
            </a:r>
            <a:r>
              <a:rPr lang="he-IL" sz="2400" b="1" dirty="0" err="1">
                <a:solidFill>
                  <a:srgbClr val="A93596"/>
                </a:solidFill>
              </a:rPr>
              <a:t>פש"ח</a:t>
            </a:r>
            <a:endParaRPr lang="he-IL" sz="2400" b="1" dirty="0">
              <a:solidFill>
                <a:srgbClr val="A93596"/>
              </a:solidFill>
            </a:endParaRP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FF0000"/>
                </a:solidFill>
              </a:rPr>
              <a:t>√ </a:t>
            </a:r>
            <a:r>
              <a:rPr lang="he-IL" sz="2400" b="1" dirty="0">
                <a:solidFill>
                  <a:srgbClr val="A93596"/>
                </a:solidFill>
              </a:rPr>
              <a:t>ארגז כלים יישומיים</a:t>
            </a:r>
          </a:p>
          <a:p>
            <a:pPr marL="502920" indent="-457200" algn="r" rtl="1">
              <a:lnSpc>
                <a:spcPct val="160000"/>
              </a:lnSpc>
            </a:pPr>
            <a:r>
              <a:rPr lang="he-IL" sz="2400" b="1" dirty="0">
                <a:solidFill>
                  <a:srgbClr val="A93596"/>
                </a:solidFill>
              </a:rPr>
              <a:t>פיתוח סימולציות חוסן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FDC329-7605-4F3A-BDD2-51449E8BF053}"/>
              </a:ext>
            </a:extLst>
          </p:cNvPr>
          <p:cNvSpPr/>
          <p:nvPr/>
        </p:nvSpPr>
        <p:spPr>
          <a:xfrm>
            <a:off x="2224708" y="134035"/>
            <a:ext cx="774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he-IL" b="1" dirty="0"/>
              <a:t>'פדגוגיה של חוסן' כשפה מארגנת ומעצבת: כולם 'דוברים את השפה'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CCC369C6-E44F-4A7C-93EE-21AAE1E42426}"/>
              </a:ext>
            </a:extLst>
          </p:cNvPr>
          <p:cNvGrpSpPr/>
          <p:nvPr/>
        </p:nvGrpSpPr>
        <p:grpSpPr>
          <a:xfrm>
            <a:off x="11467583" y="2953312"/>
            <a:ext cx="474228" cy="376426"/>
            <a:chOff x="5996146" y="3832364"/>
            <a:chExt cx="795338" cy="738375"/>
          </a:xfrm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1CCDF100-0DFC-464C-A05E-E11A27CB9E7E}"/>
                </a:ext>
              </a:extLst>
            </p:cNvPr>
            <p:cNvSpPr/>
            <p:nvPr/>
          </p:nvSpPr>
          <p:spPr>
            <a:xfrm>
              <a:off x="6282182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3 w 85725"/>
                <a:gd name="connsiteY1" fmla="*/ 86487 h 85725"/>
                <a:gd name="connsiteX2" fmla="*/ 0 w 85725"/>
                <a:gd name="connsiteY2" fmla="*/ 43243 h 85725"/>
                <a:gd name="connsiteX3" fmla="*/ 43243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E320EB57-79F3-4C3C-A2D6-F51E8B2C7912}"/>
                </a:ext>
              </a:extLst>
            </p:cNvPr>
            <p:cNvSpPr/>
            <p:nvPr/>
          </p:nvSpPr>
          <p:spPr>
            <a:xfrm>
              <a:off x="64713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96FA5B5-E749-4043-B973-5EA86CEB84A8}"/>
                </a:ext>
              </a:extLst>
            </p:cNvPr>
            <p:cNvSpPr/>
            <p:nvPr/>
          </p:nvSpPr>
          <p:spPr>
            <a:xfrm>
              <a:off x="6661849" y="4342904"/>
              <a:ext cx="85725" cy="85725"/>
            </a:xfrm>
            <a:custGeom>
              <a:avLst/>
              <a:gdLst>
                <a:gd name="connsiteX0" fmla="*/ 86487 w 85725"/>
                <a:gd name="connsiteY0" fmla="*/ 43243 h 85725"/>
                <a:gd name="connsiteX1" fmla="*/ 43244 w 85725"/>
                <a:gd name="connsiteY1" fmla="*/ 86487 h 85725"/>
                <a:gd name="connsiteX2" fmla="*/ 0 w 85725"/>
                <a:gd name="connsiteY2" fmla="*/ 43243 h 85725"/>
                <a:gd name="connsiteX3" fmla="*/ 43244 w 85725"/>
                <a:gd name="connsiteY3" fmla="*/ 0 h 85725"/>
                <a:gd name="connsiteX4" fmla="*/ 86487 w 85725"/>
                <a:gd name="connsiteY4" fmla="*/ 4324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12E45F-EC26-4364-B20C-250830E3B8DE}"/>
                </a:ext>
              </a:extLst>
            </p:cNvPr>
            <p:cNvGrpSpPr/>
            <p:nvPr/>
          </p:nvGrpSpPr>
          <p:grpSpPr>
            <a:xfrm>
              <a:off x="5996146" y="3832364"/>
              <a:ext cx="795338" cy="738375"/>
              <a:chOff x="5996146" y="3832364"/>
              <a:chExt cx="795338" cy="738375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A3993B32-65AD-41A8-BD3D-EF0CD7729BDB}"/>
                  </a:ext>
                </a:extLst>
              </p:cNvPr>
              <p:cNvSpPr/>
              <p:nvPr/>
            </p:nvSpPr>
            <p:spPr>
              <a:xfrm>
                <a:off x="6082253" y="3929710"/>
                <a:ext cx="104775" cy="104775"/>
              </a:xfrm>
              <a:custGeom>
                <a:avLst/>
                <a:gdLst>
                  <a:gd name="connsiteX0" fmla="*/ 113157 w 104775"/>
                  <a:gd name="connsiteY0" fmla="*/ 56579 h 104775"/>
                  <a:gd name="connsiteX1" fmla="*/ 56578 w 104775"/>
                  <a:gd name="connsiteY1" fmla="*/ 113157 h 104775"/>
                  <a:gd name="connsiteX2" fmla="*/ 0 w 104775"/>
                  <a:gd name="connsiteY2" fmla="*/ 56578 h 104775"/>
                  <a:gd name="connsiteX3" fmla="*/ 56578 w 104775"/>
                  <a:gd name="connsiteY3" fmla="*/ 0 h 104775"/>
                  <a:gd name="connsiteX4" fmla="*/ 113157 w 104775"/>
                  <a:gd name="connsiteY4" fmla="*/ 565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13157" y="56579"/>
                    </a:moveTo>
                    <a:cubicBezTo>
                      <a:pt x="113157" y="87826"/>
                      <a:pt x="87826" y="113157"/>
                      <a:pt x="56578" y="113157"/>
                    </a:cubicBezTo>
                    <a:cubicBezTo>
                      <a:pt x="25331" y="113157"/>
                      <a:pt x="0" y="87826"/>
                      <a:pt x="0" y="56578"/>
                    </a:cubicBezTo>
                    <a:cubicBezTo>
                      <a:pt x="0" y="25331"/>
                      <a:pt x="25331" y="0"/>
                      <a:pt x="56578" y="0"/>
                    </a:cubicBezTo>
                    <a:cubicBezTo>
                      <a:pt x="87826" y="0"/>
                      <a:pt x="113157" y="25331"/>
                      <a:pt x="113157" y="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35" name="קבוצה 34">
                <a:extLst>
                  <a:ext uri="{FF2B5EF4-FFF2-40B4-BE49-F238E27FC236}">
                    <a16:creationId xmlns:a16="http://schemas.microsoft.com/office/drawing/2014/main" id="{E163F8FE-8A46-4507-AEDC-C7276227B25D}"/>
                  </a:ext>
                </a:extLst>
              </p:cNvPr>
              <p:cNvGrpSpPr/>
              <p:nvPr/>
            </p:nvGrpSpPr>
            <p:grpSpPr>
              <a:xfrm>
                <a:off x="5996146" y="3832364"/>
                <a:ext cx="795338" cy="738375"/>
                <a:chOff x="5996146" y="3832364"/>
                <a:chExt cx="795338" cy="738375"/>
              </a:xfrm>
            </p:grpSpPr>
            <p:sp>
              <p:nvSpPr>
                <p:cNvPr id="15" name="צורה חופשית: צורה 14">
                  <a:extLst>
                    <a:ext uri="{FF2B5EF4-FFF2-40B4-BE49-F238E27FC236}">
                      <a16:creationId xmlns:a16="http://schemas.microsoft.com/office/drawing/2014/main" id="{63111287-D237-40A5-B139-E38BFC1FF430}"/>
                    </a:ext>
                  </a:extLst>
                </p:cNvPr>
                <p:cNvSpPr/>
                <p:nvPr/>
              </p:nvSpPr>
              <p:spPr>
                <a:xfrm>
                  <a:off x="6239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7" name="צורה חופשית: צורה 16">
                  <a:extLst>
                    <a:ext uri="{FF2B5EF4-FFF2-40B4-BE49-F238E27FC236}">
                      <a16:creationId xmlns:a16="http://schemas.microsoft.com/office/drawing/2014/main" id="{51446DD8-485A-4758-A67A-170CEBA316FB}"/>
                    </a:ext>
                  </a:extLst>
                </p:cNvPr>
                <p:cNvSpPr/>
                <p:nvPr/>
              </p:nvSpPr>
              <p:spPr>
                <a:xfrm>
                  <a:off x="64295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9" name="צורה חופשית: צורה 18">
                  <a:extLst>
                    <a:ext uri="{FF2B5EF4-FFF2-40B4-BE49-F238E27FC236}">
                      <a16:creationId xmlns:a16="http://schemas.microsoft.com/office/drawing/2014/main" id="{56EFA9B1-81C5-49D2-9707-EE3C99DE1D9F}"/>
                    </a:ext>
                  </a:extLst>
                </p:cNvPr>
                <p:cNvSpPr/>
                <p:nvPr/>
              </p:nvSpPr>
              <p:spPr>
                <a:xfrm>
                  <a:off x="6620034" y="4441297"/>
                  <a:ext cx="171450" cy="85725"/>
                </a:xfrm>
                <a:custGeom>
                  <a:avLst/>
                  <a:gdLst>
                    <a:gd name="connsiteX0" fmla="*/ 171450 w 171450"/>
                    <a:gd name="connsiteY0" fmla="*/ 86392 h 85725"/>
                    <a:gd name="connsiteX1" fmla="*/ 171450 w 171450"/>
                    <a:gd name="connsiteY1" fmla="*/ 43148 h 85725"/>
                    <a:gd name="connsiteX2" fmla="*/ 162877 w 171450"/>
                    <a:gd name="connsiteY2" fmla="*/ 25908 h 85725"/>
                    <a:gd name="connsiteX3" fmla="*/ 121063 w 171450"/>
                    <a:gd name="connsiteY3" fmla="*/ 5334 h 85725"/>
                    <a:gd name="connsiteX4" fmla="*/ 85725 w 171450"/>
                    <a:gd name="connsiteY4" fmla="*/ 0 h 85725"/>
                    <a:gd name="connsiteX5" fmla="*/ 50387 w 171450"/>
                    <a:gd name="connsiteY5" fmla="*/ 5334 h 85725"/>
                    <a:gd name="connsiteX6" fmla="*/ 8573 w 171450"/>
                    <a:gd name="connsiteY6" fmla="*/ 25908 h 85725"/>
                    <a:gd name="connsiteX7" fmla="*/ 0 w 171450"/>
                    <a:gd name="connsiteY7" fmla="*/ 43148 h 85725"/>
                    <a:gd name="connsiteX8" fmla="*/ 0 w 171450"/>
                    <a:gd name="connsiteY8" fmla="*/ 86392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85725">
                      <a:moveTo>
                        <a:pt x="171450" y="86392"/>
                      </a:moveTo>
                      <a:lnTo>
                        <a:pt x="171450" y="43148"/>
                      </a:lnTo>
                      <a:cubicBezTo>
                        <a:pt x="171309" y="36410"/>
                        <a:pt x="168166" y="30087"/>
                        <a:pt x="162877" y="25908"/>
                      </a:cubicBezTo>
                      <a:cubicBezTo>
                        <a:pt x="150451" y="16330"/>
                        <a:pt x="136233" y="9335"/>
                        <a:pt x="121063" y="5334"/>
                      </a:cubicBezTo>
                      <a:cubicBezTo>
                        <a:pt x="109612" y="1819"/>
                        <a:pt x="97703" y="21"/>
                        <a:pt x="85725" y="0"/>
                      </a:cubicBezTo>
                      <a:cubicBezTo>
                        <a:pt x="73760" y="185"/>
                        <a:pt x="61873" y="1978"/>
                        <a:pt x="50387" y="5334"/>
                      </a:cubicBezTo>
                      <a:cubicBezTo>
                        <a:pt x="35385" y="9775"/>
                        <a:pt x="21246" y="16733"/>
                        <a:pt x="8573" y="25908"/>
                      </a:cubicBezTo>
                      <a:cubicBezTo>
                        <a:pt x="3284" y="30087"/>
                        <a:pt x="141" y="36410"/>
                        <a:pt x="0" y="43148"/>
                      </a:cubicBezTo>
                      <a:lnTo>
                        <a:pt x="0" y="86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1" name="צורה חופשית: צורה 20">
                  <a:extLst>
                    <a:ext uri="{FF2B5EF4-FFF2-40B4-BE49-F238E27FC236}">
                      <a16:creationId xmlns:a16="http://schemas.microsoft.com/office/drawing/2014/main" id="{C8113C6A-C985-4C62-8967-AC8FC5593D2A}"/>
                    </a:ext>
                  </a:extLst>
                </p:cNvPr>
                <p:cNvSpPr/>
                <p:nvPr/>
              </p:nvSpPr>
              <p:spPr>
                <a:xfrm>
                  <a:off x="5996146" y="3970664"/>
                  <a:ext cx="485775" cy="600075"/>
                </a:xfrm>
                <a:custGeom>
                  <a:avLst/>
                  <a:gdLst>
                    <a:gd name="connsiteX0" fmla="*/ 489204 w 485775"/>
                    <a:gd name="connsiteY0" fmla="*/ 4140 h 600075"/>
                    <a:gd name="connsiteX1" fmla="*/ 469011 w 485775"/>
                    <a:gd name="connsiteY1" fmla="*/ 4140 h 600075"/>
                    <a:gd name="connsiteX2" fmla="*/ 345948 w 485775"/>
                    <a:gd name="connsiteY2" fmla="*/ 127203 h 600075"/>
                    <a:gd name="connsiteX3" fmla="*/ 318230 w 485775"/>
                    <a:gd name="connsiteY3" fmla="*/ 134251 h 600075"/>
                    <a:gd name="connsiteX4" fmla="*/ 280702 w 485775"/>
                    <a:gd name="connsiteY4" fmla="*/ 194354 h 600075"/>
                    <a:gd name="connsiteX5" fmla="*/ 270034 w 485775"/>
                    <a:gd name="connsiteY5" fmla="*/ 148920 h 600075"/>
                    <a:gd name="connsiteX6" fmla="*/ 261557 w 485775"/>
                    <a:gd name="connsiteY6" fmla="*/ 133299 h 600075"/>
                    <a:gd name="connsiteX7" fmla="*/ 202121 w 485775"/>
                    <a:gd name="connsiteY7" fmla="*/ 102247 h 600075"/>
                    <a:gd name="connsiteX8" fmla="*/ 155543 w 485775"/>
                    <a:gd name="connsiteY8" fmla="*/ 96628 h 600075"/>
                    <a:gd name="connsiteX9" fmla="*/ 108871 w 485775"/>
                    <a:gd name="connsiteY9" fmla="*/ 103676 h 600075"/>
                    <a:gd name="connsiteX10" fmla="*/ 49530 w 485775"/>
                    <a:gd name="connsiteY10" fmla="*/ 134728 h 600075"/>
                    <a:gd name="connsiteX11" fmla="*/ 41053 w 485775"/>
                    <a:gd name="connsiteY11" fmla="*/ 150349 h 600075"/>
                    <a:gd name="connsiteX12" fmla="*/ 0 w 485775"/>
                    <a:gd name="connsiteY12" fmla="*/ 325609 h 600075"/>
                    <a:gd name="connsiteX13" fmla="*/ 28575 w 485775"/>
                    <a:gd name="connsiteY13" fmla="*/ 354184 h 600075"/>
                    <a:gd name="connsiteX14" fmla="*/ 55436 w 485775"/>
                    <a:gd name="connsiteY14" fmla="*/ 333038 h 600075"/>
                    <a:gd name="connsiteX15" fmla="*/ 85154 w 485775"/>
                    <a:gd name="connsiteY15" fmla="*/ 210070 h 600075"/>
                    <a:gd name="connsiteX16" fmla="*/ 85154 w 485775"/>
                    <a:gd name="connsiteY16" fmla="*/ 605453 h 600075"/>
                    <a:gd name="connsiteX17" fmla="*/ 141446 w 485775"/>
                    <a:gd name="connsiteY17" fmla="*/ 605453 h 600075"/>
                    <a:gd name="connsiteX18" fmla="*/ 141446 w 485775"/>
                    <a:gd name="connsiteY18" fmla="*/ 351040 h 600075"/>
                    <a:gd name="connsiteX19" fmla="*/ 170021 w 485775"/>
                    <a:gd name="connsiteY19" fmla="*/ 351040 h 600075"/>
                    <a:gd name="connsiteX20" fmla="*/ 170021 w 485775"/>
                    <a:gd name="connsiteY20" fmla="*/ 605453 h 600075"/>
                    <a:gd name="connsiteX21" fmla="*/ 226219 w 485775"/>
                    <a:gd name="connsiteY21" fmla="*/ 605453 h 600075"/>
                    <a:gd name="connsiteX22" fmla="*/ 226219 w 485775"/>
                    <a:gd name="connsiteY22" fmla="*/ 208261 h 600075"/>
                    <a:gd name="connsiteX23" fmla="*/ 236696 w 485775"/>
                    <a:gd name="connsiteY23" fmla="*/ 253028 h 600075"/>
                    <a:gd name="connsiteX24" fmla="*/ 242316 w 485775"/>
                    <a:gd name="connsiteY24" fmla="*/ 260172 h 600075"/>
                    <a:gd name="connsiteX25" fmla="*/ 280416 w 485775"/>
                    <a:gd name="connsiteY25" fmla="*/ 273602 h 600075"/>
                    <a:gd name="connsiteX26" fmla="*/ 303276 w 485775"/>
                    <a:gd name="connsiteY26" fmla="*/ 263220 h 600075"/>
                    <a:gd name="connsiteX27" fmla="*/ 361379 w 485775"/>
                    <a:gd name="connsiteY27" fmla="*/ 167970 h 600075"/>
                    <a:gd name="connsiteX28" fmla="*/ 365284 w 485775"/>
                    <a:gd name="connsiteY28" fmla="*/ 148253 h 600075"/>
                    <a:gd name="connsiteX29" fmla="*/ 489109 w 485775"/>
                    <a:gd name="connsiteY29" fmla="*/ 24428 h 600075"/>
                    <a:gd name="connsiteX30" fmla="*/ 489204 w 485775"/>
                    <a:gd name="connsiteY30" fmla="*/ 414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775" h="600075">
                      <a:moveTo>
                        <a:pt x="489204" y="4140"/>
                      </a:moveTo>
                      <a:cubicBezTo>
                        <a:pt x="483604" y="-1380"/>
                        <a:pt x="474611" y="-1380"/>
                        <a:pt x="469011" y="4140"/>
                      </a:cubicBezTo>
                      <a:lnTo>
                        <a:pt x="345948" y="127203"/>
                      </a:lnTo>
                      <a:cubicBezTo>
                        <a:pt x="336113" y="124427"/>
                        <a:pt x="325545" y="127114"/>
                        <a:pt x="318230" y="134251"/>
                      </a:cubicBezTo>
                      <a:cubicBezTo>
                        <a:pt x="316230" y="136252"/>
                        <a:pt x="280702" y="194354"/>
                        <a:pt x="280702" y="194354"/>
                      </a:cubicBezTo>
                      <a:lnTo>
                        <a:pt x="270034" y="148920"/>
                      </a:lnTo>
                      <a:cubicBezTo>
                        <a:pt x="268621" y="143062"/>
                        <a:pt x="265699" y="137676"/>
                        <a:pt x="261557" y="133299"/>
                      </a:cubicBezTo>
                      <a:cubicBezTo>
                        <a:pt x="244001" y="119108"/>
                        <a:pt x="223797" y="108552"/>
                        <a:pt x="202121" y="102247"/>
                      </a:cubicBezTo>
                      <a:cubicBezTo>
                        <a:pt x="186797" y="98970"/>
                        <a:pt x="171207" y="97089"/>
                        <a:pt x="155543" y="96628"/>
                      </a:cubicBezTo>
                      <a:cubicBezTo>
                        <a:pt x="139740" y="96871"/>
                        <a:pt x="124041" y="99242"/>
                        <a:pt x="108871" y="103676"/>
                      </a:cubicBezTo>
                      <a:cubicBezTo>
                        <a:pt x="86998" y="109410"/>
                        <a:pt x="66710" y="120027"/>
                        <a:pt x="49530" y="134728"/>
                      </a:cubicBezTo>
                      <a:cubicBezTo>
                        <a:pt x="45351" y="139078"/>
                        <a:pt x="42422" y="144474"/>
                        <a:pt x="41053" y="150349"/>
                      </a:cubicBezTo>
                      <a:cubicBezTo>
                        <a:pt x="41053" y="150349"/>
                        <a:pt x="0" y="322751"/>
                        <a:pt x="0" y="325609"/>
                      </a:cubicBezTo>
                      <a:cubicBezTo>
                        <a:pt x="0" y="341391"/>
                        <a:pt x="12794" y="354184"/>
                        <a:pt x="28575" y="354184"/>
                      </a:cubicBezTo>
                      <a:cubicBezTo>
                        <a:pt x="41222" y="353859"/>
                        <a:pt x="52150" y="345256"/>
                        <a:pt x="55436" y="333038"/>
                      </a:cubicBezTo>
                      <a:lnTo>
                        <a:pt x="85154" y="210070"/>
                      </a:lnTo>
                      <a:lnTo>
                        <a:pt x="85154" y="605453"/>
                      </a:lnTo>
                      <a:lnTo>
                        <a:pt x="141446" y="605453"/>
                      </a:lnTo>
                      <a:lnTo>
                        <a:pt x="141446" y="351040"/>
                      </a:lnTo>
                      <a:lnTo>
                        <a:pt x="170021" y="351040"/>
                      </a:lnTo>
                      <a:lnTo>
                        <a:pt x="170021" y="605453"/>
                      </a:lnTo>
                      <a:lnTo>
                        <a:pt x="226219" y="605453"/>
                      </a:lnTo>
                      <a:lnTo>
                        <a:pt x="226219" y="208261"/>
                      </a:lnTo>
                      <a:lnTo>
                        <a:pt x="236696" y="253028"/>
                      </a:lnTo>
                      <a:cubicBezTo>
                        <a:pt x="237423" y="256123"/>
                        <a:pt x="239479" y="258737"/>
                        <a:pt x="242316" y="260172"/>
                      </a:cubicBezTo>
                      <a:cubicBezTo>
                        <a:pt x="253269" y="268579"/>
                        <a:pt x="266612" y="273282"/>
                        <a:pt x="280416" y="273602"/>
                      </a:cubicBezTo>
                      <a:cubicBezTo>
                        <a:pt x="289404" y="274860"/>
                        <a:pt x="298310" y="270815"/>
                        <a:pt x="303276" y="263220"/>
                      </a:cubicBezTo>
                      <a:lnTo>
                        <a:pt x="361379" y="167970"/>
                      </a:lnTo>
                      <a:cubicBezTo>
                        <a:pt x="365092" y="162114"/>
                        <a:pt x="366486" y="155082"/>
                        <a:pt x="365284" y="148253"/>
                      </a:cubicBezTo>
                      <a:lnTo>
                        <a:pt x="489109" y="24428"/>
                      </a:lnTo>
                      <a:cubicBezTo>
                        <a:pt x="494717" y="18844"/>
                        <a:pt x="494760" y="9777"/>
                        <a:pt x="489204" y="4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22" name="צורה חופשית: צורה 21">
                  <a:extLst>
                    <a:ext uri="{FF2B5EF4-FFF2-40B4-BE49-F238E27FC236}">
                      <a16:creationId xmlns:a16="http://schemas.microsoft.com/office/drawing/2014/main" id="{A4913053-6F9C-445D-B0A7-F954296E7086}"/>
                    </a:ext>
                  </a:extLst>
                </p:cNvPr>
                <p:cNvSpPr/>
                <p:nvPr/>
              </p:nvSpPr>
              <p:spPr>
                <a:xfrm>
                  <a:off x="6162834" y="3832364"/>
                  <a:ext cx="542925" cy="390525"/>
                </a:xfrm>
                <a:custGeom>
                  <a:avLst/>
                  <a:gdLst>
                    <a:gd name="connsiteX0" fmla="*/ 504825 w 542925"/>
                    <a:gd name="connsiteY0" fmla="*/ 0 h 390525"/>
                    <a:gd name="connsiteX1" fmla="*/ 38100 w 542925"/>
                    <a:gd name="connsiteY1" fmla="*/ 0 h 390525"/>
                    <a:gd name="connsiteX2" fmla="*/ 0 w 542925"/>
                    <a:gd name="connsiteY2" fmla="*/ 38100 h 390525"/>
                    <a:gd name="connsiteX3" fmla="*/ 0 w 542925"/>
                    <a:gd name="connsiteY3" fmla="*/ 72390 h 390525"/>
                    <a:gd name="connsiteX4" fmla="*/ 38100 w 542925"/>
                    <a:gd name="connsiteY4" fmla="*/ 95250 h 390525"/>
                    <a:gd name="connsiteX5" fmla="*/ 38100 w 542925"/>
                    <a:gd name="connsiteY5" fmla="*/ 38100 h 390525"/>
                    <a:gd name="connsiteX6" fmla="*/ 504825 w 542925"/>
                    <a:gd name="connsiteY6" fmla="*/ 38100 h 390525"/>
                    <a:gd name="connsiteX7" fmla="*/ 504825 w 542925"/>
                    <a:gd name="connsiteY7" fmla="*/ 352425 h 390525"/>
                    <a:gd name="connsiteX8" fmla="*/ 179737 w 542925"/>
                    <a:gd name="connsiteY8" fmla="*/ 352425 h 390525"/>
                    <a:gd name="connsiteX9" fmla="*/ 156496 w 542925"/>
                    <a:gd name="connsiteY9" fmla="*/ 390525 h 390525"/>
                    <a:gd name="connsiteX10" fmla="*/ 504825 w 542925"/>
                    <a:gd name="connsiteY10" fmla="*/ 390525 h 390525"/>
                    <a:gd name="connsiteX11" fmla="*/ 542925 w 542925"/>
                    <a:gd name="connsiteY11" fmla="*/ 352425 h 390525"/>
                    <a:gd name="connsiteX12" fmla="*/ 542925 w 542925"/>
                    <a:gd name="connsiteY12" fmla="*/ 38100 h 390525"/>
                    <a:gd name="connsiteX13" fmla="*/ 504825 w 542925"/>
                    <a:gd name="connsiteY13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2925" h="390525">
                      <a:moveTo>
                        <a:pt x="504825" y="0"/>
                      </a:moveTo>
                      <a:lnTo>
                        <a:pt x="38100" y="0"/>
                      </a:lnTo>
                      <a:cubicBezTo>
                        <a:pt x="17058" y="0"/>
                        <a:pt x="0" y="17058"/>
                        <a:pt x="0" y="38100"/>
                      </a:cubicBezTo>
                      <a:lnTo>
                        <a:pt x="0" y="72390"/>
                      </a:lnTo>
                      <a:cubicBezTo>
                        <a:pt x="14564" y="76354"/>
                        <a:pt x="27748" y="84266"/>
                        <a:pt x="38100" y="95250"/>
                      </a:cubicBezTo>
                      <a:lnTo>
                        <a:pt x="38100" y="38100"/>
                      </a:lnTo>
                      <a:lnTo>
                        <a:pt x="504825" y="38100"/>
                      </a:lnTo>
                      <a:lnTo>
                        <a:pt x="504825" y="352425"/>
                      </a:lnTo>
                      <a:lnTo>
                        <a:pt x="179737" y="352425"/>
                      </a:lnTo>
                      <a:lnTo>
                        <a:pt x="156496" y="390525"/>
                      </a:lnTo>
                      <a:lnTo>
                        <a:pt x="504825" y="390525"/>
                      </a:lnTo>
                      <a:cubicBezTo>
                        <a:pt x="525867" y="390525"/>
                        <a:pt x="542925" y="373467"/>
                        <a:pt x="542925" y="352425"/>
                      </a:cubicBezTo>
                      <a:lnTo>
                        <a:pt x="542925" y="38100"/>
                      </a:lnTo>
                      <a:cubicBezTo>
                        <a:pt x="542925" y="17058"/>
                        <a:pt x="525867" y="0"/>
                        <a:pt x="504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1704A66-E2B6-4ACE-9FD1-F95DC17B63BE}"/>
              </a:ext>
            </a:extLst>
          </p:cNvPr>
          <p:cNvGrpSpPr/>
          <p:nvPr/>
        </p:nvGrpSpPr>
        <p:grpSpPr>
          <a:xfrm>
            <a:off x="11493748" y="2175719"/>
            <a:ext cx="521289" cy="305920"/>
            <a:chOff x="4644784" y="5033470"/>
            <a:chExt cx="828675" cy="427298"/>
          </a:xfrm>
        </p:grpSpPr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9392C161-0EC9-483D-8A26-83404EF866E7}"/>
                </a:ext>
              </a:extLst>
            </p:cNvPr>
            <p:cNvSpPr/>
            <p:nvPr/>
          </p:nvSpPr>
          <p:spPr>
            <a:xfrm>
              <a:off x="4792422" y="5251218"/>
              <a:ext cx="533400" cy="209550"/>
            </a:xfrm>
            <a:custGeom>
              <a:avLst/>
              <a:gdLst>
                <a:gd name="connsiteX0" fmla="*/ 0 w 533400"/>
                <a:gd name="connsiteY0" fmla="*/ 0 h 209550"/>
                <a:gd name="connsiteX1" fmla="*/ 0 w 533400"/>
                <a:gd name="connsiteY1" fmla="*/ 111443 h 209550"/>
                <a:gd name="connsiteX2" fmla="*/ 266700 w 533400"/>
                <a:gd name="connsiteY2" fmla="*/ 216218 h 209550"/>
                <a:gd name="connsiteX3" fmla="*/ 533400 w 533400"/>
                <a:gd name="connsiteY3" fmla="*/ 111443 h 209550"/>
                <a:gd name="connsiteX4" fmla="*/ 533400 w 533400"/>
                <a:gd name="connsiteY4" fmla="*/ 0 h 209550"/>
                <a:gd name="connsiteX5" fmla="*/ 266700 w 533400"/>
                <a:gd name="connsiteY5" fmla="*/ 94298 h 209550"/>
                <a:gd name="connsiteX6" fmla="*/ 0 w 53340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9550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897D028A-460C-4601-9EE0-1FC20EAC241D}"/>
                </a:ext>
              </a:extLst>
            </p:cNvPr>
            <p:cNvSpPr/>
            <p:nvPr/>
          </p:nvSpPr>
          <p:spPr>
            <a:xfrm>
              <a:off x="4644784" y="5033470"/>
              <a:ext cx="828675" cy="361950"/>
            </a:xfrm>
            <a:custGeom>
              <a:avLst/>
              <a:gdLst>
                <a:gd name="connsiteX0" fmla="*/ 415290 w 828675"/>
                <a:gd name="connsiteY0" fmla="*/ 294323 h 361950"/>
                <a:gd name="connsiteX1" fmla="*/ 830580 w 828675"/>
                <a:gd name="connsiteY1" fmla="*/ 148590 h 361950"/>
                <a:gd name="connsiteX2" fmla="*/ 415290 w 828675"/>
                <a:gd name="connsiteY2" fmla="*/ 0 h 361950"/>
                <a:gd name="connsiteX3" fmla="*/ 0 w 828675"/>
                <a:gd name="connsiteY3" fmla="*/ 148590 h 361950"/>
                <a:gd name="connsiteX4" fmla="*/ 53340 w 828675"/>
                <a:gd name="connsiteY4" fmla="*/ 167640 h 361950"/>
                <a:gd name="connsiteX5" fmla="*/ 53340 w 828675"/>
                <a:gd name="connsiteY5" fmla="*/ 342900 h 361950"/>
                <a:gd name="connsiteX6" fmla="*/ 72390 w 828675"/>
                <a:gd name="connsiteY6" fmla="*/ 361950 h 361950"/>
                <a:gd name="connsiteX7" fmla="*/ 91440 w 828675"/>
                <a:gd name="connsiteY7" fmla="*/ 342900 h 361950"/>
                <a:gd name="connsiteX8" fmla="*/ 91440 w 828675"/>
                <a:gd name="connsiteY8" fmla="*/ 180975 h 361950"/>
                <a:gd name="connsiteX9" fmla="*/ 415290 w 828675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39" name="גרפיקה 38" descr="כלים">
            <a:extLst>
              <a:ext uri="{FF2B5EF4-FFF2-40B4-BE49-F238E27FC236}">
                <a16:creationId xmlns:a16="http://schemas.microsoft.com/office/drawing/2014/main" id="{2214C660-5C47-4120-B6DB-7DD1909F5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4279" y="4224622"/>
            <a:ext cx="481045" cy="481045"/>
          </a:xfrm>
          <a:prstGeom prst="rect">
            <a:avLst/>
          </a:prstGeom>
        </p:spPr>
      </p:pic>
      <p:pic>
        <p:nvPicPr>
          <p:cNvPr id="41" name="גרפיקה 40" descr="אדם אוכל">
            <a:extLst>
              <a:ext uri="{FF2B5EF4-FFF2-40B4-BE49-F238E27FC236}">
                <a16:creationId xmlns:a16="http://schemas.microsoft.com/office/drawing/2014/main" id="{C7B4FB4A-6DB4-4637-B760-7F0AE2F816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933" y="4451694"/>
            <a:ext cx="533400" cy="533400"/>
          </a:xfrm>
          <a:prstGeom prst="rect">
            <a:avLst/>
          </a:prstGeom>
        </p:spPr>
      </p:pic>
      <p:pic>
        <p:nvPicPr>
          <p:cNvPr id="43" name="גרפיקה 42" descr="מרצה">
            <a:extLst>
              <a:ext uri="{FF2B5EF4-FFF2-40B4-BE49-F238E27FC236}">
                <a16:creationId xmlns:a16="http://schemas.microsoft.com/office/drawing/2014/main" id="{DB60683B-B0B7-4222-9D41-3B78EFFC3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134" y="2272042"/>
            <a:ext cx="481045" cy="481045"/>
          </a:xfrm>
          <a:prstGeom prst="rect">
            <a:avLst/>
          </a:prstGeom>
        </p:spPr>
      </p:pic>
      <p:pic>
        <p:nvPicPr>
          <p:cNvPr id="45" name="גרפיקה 44" descr="ילד עם בלון">
            <a:extLst>
              <a:ext uri="{FF2B5EF4-FFF2-40B4-BE49-F238E27FC236}">
                <a16:creationId xmlns:a16="http://schemas.microsoft.com/office/drawing/2014/main" id="{97DFF8A3-7BC3-4BA9-BE18-BC028C27AD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134" y="3678388"/>
            <a:ext cx="533480" cy="533480"/>
          </a:xfrm>
          <a:prstGeom prst="rect">
            <a:avLst/>
          </a:prstGeom>
        </p:spPr>
      </p:pic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6589525-EDC4-40FE-88AA-AFC9F7F32B6F}"/>
              </a:ext>
            </a:extLst>
          </p:cNvPr>
          <p:cNvGrpSpPr/>
          <p:nvPr/>
        </p:nvGrpSpPr>
        <p:grpSpPr>
          <a:xfrm>
            <a:off x="4105933" y="3130066"/>
            <a:ext cx="451856" cy="298934"/>
            <a:chOff x="5673950" y="5022618"/>
            <a:chExt cx="647700" cy="438150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4D17F72F-B42F-485A-932B-9E20C6BB6505}"/>
                </a:ext>
              </a:extLst>
            </p:cNvPr>
            <p:cNvSpPr/>
            <p:nvPr/>
          </p:nvSpPr>
          <p:spPr>
            <a:xfrm>
              <a:off x="5673950" y="5022618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AAE0DE67-2450-4EE0-B1C0-9A3CA476BB1F}"/>
                </a:ext>
              </a:extLst>
            </p:cNvPr>
            <p:cNvSpPr/>
            <p:nvPr/>
          </p:nvSpPr>
          <p:spPr>
            <a:xfrm>
              <a:off x="5857717" y="5108343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62" name="גרפיקה 61" descr="משתמשים">
            <a:extLst>
              <a:ext uri="{FF2B5EF4-FFF2-40B4-BE49-F238E27FC236}">
                <a16:creationId xmlns:a16="http://schemas.microsoft.com/office/drawing/2014/main" id="{5679F96D-3551-4C45-AF70-6ABEF6BB4A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8242" y="4985094"/>
            <a:ext cx="574024" cy="574024"/>
          </a:xfrm>
          <a:prstGeom prst="rect">
            <a:avLst/>
          </a:prstGeom>
        </p:spPr>
      </p:pic>
      <p:pic>
        <p:nvPicPr>
          <p:cNvPr id="29" name="מציין מיקום תוכן 4">
            <a:extLst>
              <a:ext uri="{FF2B5EF4-FFF2-40B4-BE49-F238E27FC236}">
                <a16:creationId xmlns:a16="http://schemas.microsoft.com/office/drawing/2014/main" id="{B151D506-0CFD-41B1-8791-CC394D0C6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136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0F947C9-E119-4925-BB14-F4B0C03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3" y="643467"/>
            <a:ext cx="3099782" cy="5428559"/>
          </a:xfrm>
        </p:spPr>
        <p:txBody>
          <a:bodyPr>
            <a:normAutofit/>
          </a:bodyPr>
          <a:lstStyle/>
          <a:p>
            <a:pPr algn="ctr" rtl="1"/>
            <a:r>
              <a:rPr lang="he-IL" sz="4600" b="1" dirty="0">
                <a:solidFill>
                  <a:schemeClr val="accent5">
                    <a:lumMod val="75000"/>
                  </a:schemeClr>
                </a:solidFill>
              </a:rPr>
              <a:t>סימולציות חוסן</a:t>
            </a:r>
            <a:endParaRPr lang="LID4096" sz="4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5C3DFEE5-B471-4A8D-B14F-883A73F7D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162661"/>
              </p:ext>
            </p:extLst>
          </p:nvPr>
        </p:nvGraphicFramePr>
        <p:xfrm>
          <a:off x="589119" y="933449"/>
          <a:ext cx="6949919" cy="513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גרפיקה 5" descr="משתמשים">
            <a:extLst>
              <a:ext uri="{FF2B5EF4-FFF2-40B4-BE49-F238E27FC236}">
                <a16:creationId xmlns:a16="http://schemas.microsoft.com/office/drawing/2014/main" id="{2D3CAD49-30DF-496A-9E34-3AF215737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8232" y="3765595"/>
            <a:ext cx="1667987" cy="1667987"/>
          </a:xfrm>
          <a:prstGeom prst="rect">
            <a:avLst/>
          </a:prstGeom>
        </p:spPr>
      </p:pic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BE070130-96FD-4F9A-B2E7-0F2EF0D805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11151398" y="51151"/>
            <a:ext cx="911161" cy="773179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12227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אינטגרל">
  <a:themeElements>
    <a:clrScheme name="אינטגרל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אינטגרל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אינטגרל">
  <a:themeElements>
    <a:clrScheme name="אינטגרל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אינטגרל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777</Words>
  <Application>Microsoft Office PowerPoint</Application>
  <PresentationFormat>מסך רחב</PresentationFormat>
  <Paragraphs>158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HY얕은샘물M</vt:lpstr>
      <vt:lpstr>Levenim MT</vt:lpstr>
      <vt:lpstr>Times New Roman</vt:lpstr>
      <vt:lpstr>Tw Cen MT</vt:lpstr>
      <vt:lpstr>Tw Cen MT Condensed</vt:lpstr>
      <vt:lpstr>Wingdings</vt:lpstr>
      <vt:lpstr>Wingdings 3</vt:lpstr>
      <vt:lpstr>ערכת נושא Office</vt:lpstr>
      <vt:lpstr>אינטגרל</vt:lpstr>
      <vt:lpstr>1_אינטגרל</vt:lpstr>
      <vt:lpstr>מצגת של PowerPoint‏</vt:lpstr>
      <vt:lpstr>פדגוגיה של חוסן תשפ"א - יעדים</vt:lpstr>
      <vt:lpstr>הכשרת סגל</vt:lpstr>
      <vt:lpstr>פדגוגיה של חוסן תשפ"א - יעדים</vt:lpstr>
      <vt:lpstr>קורסי 'פדגוגיה של חוסן' – צירי תוכן</vt:lpstr>
      <vt:lpstr>פדגוגיה של חוסן תשפ"א - יעדים</vt:lpstr>
      <vt:lpstr>ארגז כלים</vt:lpstr>
      <vt:lpstr>פדגוגיה של חוסן תשפ"א - יעדים</vt:lpstr>
      <vt:lpstr>סימולציות חוסן</vt:lpstr>
      <vt:lpstr>סימולציות חוסן</vt:lpstr>
      <vt:lpstr>פדגוגיה של חוסן תשפ"א - יעדים</vt:lpstr>
      <vt:lpstr>כנסים</vt:lpstr>
      <vt:lpstr>פדגוגיה של חוסן תשפ"א - יעדים</vt:lpstr>
      <vt:lpstr>מצגת של PowerPoint‏</vt:lpstr>
      <vt:lpstr>פדגוגיה של חוסן תשפ"א - יעדים</vt:lpstr>
      <vt:lpstr>נוער בסיכוי</vt:lpstr>
      <vt:lpstr>פדגוגיה של חוסן תשפ"א - יעדים</vt:lpstr>
      <vt:lpstr>השתלמויות מקצועיות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ד"ר דניאל ניקריטין</dc:creator>
  <cp:lastModifiedBy>haim shaked</cp:lastModifiedBy>
  <cp:revision>19</cp:revision>
  <dcterms:created xsi:type="dcterms:W3CDTF">2020-07-26T18:48:21Z</dcterms:created>
  <dcterms:modified xsi:type="dcterms:W3CDTF">2020-09-23T10:53:10Z</dcterms:modified>
</cp:coreProperties>
</file>