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9" r:id="rId1"/>
  </p:sldMasterIdLst>
  <p:sldIdLst>
    <p:sldId id="256" r:id="rId2"/>
    <p:sldId id="276" r:id="rId3"/>
    <p:sldId id="273" r:id="rId4"/>
    <p:sldId id="264" r:id="rId5"/>
    <p:sldId id="265" r:id="rId6"/>
    <p:sldId id="257" r:id="rId7"/>
    <p:sldId id="274" r:id="rId8"/>
    <p:sldId id="272" r:id="rId9"/>
    <p:sldId id="275" r:id="rId10"/>
    <p:sldId id="271"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41" autoAdjust="0"/>
    <p:restoredTop sz="94660"/>
  </p:normalViewPr>
  <p:slideViewPr>
    <p:cSldViewPr snapToGrid="0">
      <p:cViewPr varScale="1">
        <p:scale>
          <a:sx n="73" d="100"/>
          <a:sy n="73" d="100"/>
        </p:scale>
        <p:origin x="10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339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615164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10290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16164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230825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993547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4305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2636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587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6491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45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10/12/2020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0947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10/12/2020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0918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10/12/2020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8846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2738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0223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10/12/2020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230573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Lst>
  <p:hf sldNum="0" hdr="0" ftr="0" dt="0"/>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313094"/>
            <a:ext cx="7766936" cy="1646302"/>
          </a:xfrm>
        </p:spPr>
        <p:txBody>
          <a:bodyPr/>
          <a:lstStyle/>
          <a:p>
            <a:pPr algn="ctr"/>
            <a:r>
              <a:rPr lang="he-IL" b="1" dirty="0" smtClean="0">
                <a:solidFill>
                  <a:srgbClr val="7030A0"/>
                </a:solidFill>
                <a:cs typeface="+mn-cs"/>
              </a:rPr>
              <a:t>היסודות התיאורטיים של </a:t>
            </a:r>
            <a:r>
              <a:rPr lang="he-IL" sz="7200" b="1" dirty="0" smtClean="0">
                <a:solidFill>
                  <a:srgbClr val="7030A0"/>
                </a:solidFill>
                <a:cs typeface="+mn-cs"/>
              </a:rPr>
              <a:t>פדגוגיה של חוסן</a:t>
            </a:r>
            <a:endParaRPr lang="he-IL" sz="7200" b="1" dirty="0">
              <a:solidFill>
                <a:srgbClr val="7030A0"/>
              </a:solidFill>
              <a:cs typeface="+mn-cs"/>
            </a:endParaRPr>
          </a:p>
        </p:txBody>
      </p:sp>
      <p:sp>
        <p:nvSpPr>
          <p:cNvPr id="3" name="Subtitle 2"/>
          <p:cNvSpPr>
            <a:spLocks noGrp="1"/>
          </p:cNvSpPr>
          <p:nvPr>
            <p:ph type="subTitle" idx="1"/>
          </p:nvPr>
        </p:nvSpPr>
        <p:spPr>
          <a:xfrm>
            <a:off x="1507067" y="4272902"/>
            <a:ext cx="7766936" cy="1096899"/>
          </a:xfrm>
        </p:spPr>
        <p:txBody>
          <a:bodyPr>
            <a:noAutofit/>
          </a:bodyPr>
          <a:lstStyle/>
          <a:p>
            <a:pPr algn="ctr"/>
            <a:r>
              <a:rPr lang="he-IL" sz="2800" b="1" dirty="0" smtClean="0">
                <a:solidFill>
                  <a:srgbClr val="7030A0"/>
                </a:solidFill>
              </a:rPr>
              <a:t>פרופ' חיים שקד, נשיא המכללה</a:t>
            </a:r>
          </a:p>
          <a:p>
            <a:pPr algn="ctr"/>
            <a:endParaRPr lang="he-IL" sz="2000" dirty="0">
              <a:solidFill>
                <a:srgbClr val="7030A0"/>
              </a:solidFill>
            </a:endParaRPr>
          </a:p>
          <a:p>
            <a:pPr algn="ctr"/>
            <a:r>
              <a:rPr lang="he-IL" sz="2000" dirty="0" smtClean="0">
                <a:solidFill>
                  <a:srgbClr val="7030A0"/>
                </a:solidFill>
              </a:rPr>
              <a:t>כנס אקדמי מקוון "חוסן וחינוך", כ"ד בתשרי תשפ"א – 12 באוקטובר 2020</a:t>
            </a:r>
            <a:endParaRPr lang="he-IL" sz="2000" dirty="0">
              <a:solidFill>
                <a:srgbClr val="7030A0"/>
              </a:solidFill>
            </a:endParaRPr>
          </a:p>
        </p:txBody>
      </p:sp>
      <p:pic>
        <p:nvPicPr>
          <p:cNvPr id="4" name="Picture 4" descr="עמוד הבית - מכללת חמדת הדרום"/>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4548" y="364535"/>
            <a:ext cx="3486150" cy="990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964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135" y="1497874"/>
            <a:ext cx="8739054" cy="5268686"/>
          </a:xfrm>
        </p:spPr>
        <p:txBody>
          <a:bodyPr>
            <a:normAutofit fontScale="92500"/>
          </a:bodyPr>
          <a:lstStyle/>
          <a:p>
            <a:pPr marL="0" indent="0" algn="l" rtl="0">
              <a:buNone/>
            </a:pPr>
            <a:r>
              <a:rPr lang="en-US" sz="3600" dirty="0"/>
              <a:t>What began as a quest to understand the extraordinary has revealed the power of the ordinary. Resilience does not come from rare special qualities, but from the everyday magic of ordinary, normative human resources in the minds, brains, and bodies of children, in their families and relationships, and in their communities. </a:t>
            </a:r>
            <a:endParaRPr lang="en-US" sz="3600" dirty="0" smtClean="0"/>
          </a:p>
          <a:p>
            <a:pPr marL="0" indent="0" algn="l" rtl="0">
              <a:buNone/>
            </a:pPr>
            <a:r>
              <a:rPr lang="en-US" sz="1700" dirty="0" smtClean="0"/>
              <a:t>  </a:t>
            </a:r>
            <a:endParaRPr lang="en-US" sz="1700" dirty="0"/>
          </a:p>
          <a:p>
            <a:pPr marL="0" indent="0" algn="l" rtl="0">
              <a:buNone/>
            </a:pPr>
            <a:r>
              <a:rPr lang="en-US" sz="2600" dirty="0" smtClean="0"/>
              <a:t>(</a:t>
            </a:r>
            <a:r>
              <a:rPr lang="en-US" sz="2600" dirty="0" err="1" smtClean="0"/>
              <a:t>Masten</a:t>
            </a:r>
            <a:r>
              <a:rPr lang="en-US" sz="2600" dirty="0" smtClean="0"/>
              <a:t>, 2001, p</a:t>
            </a:r>
            <a:r>
              <a:rPr lang="en-US" sz="2600" dirty="0"/>
              <a:t>. 235)</a:t>
            </a:r>
          </a:p>
        </p:txBody>
      </p:sp>
      <p:sp>
        <p:nvSpPr>
          <p:cNvPr id="8" name="Title 1"/>
          <p:cNvSpPr txBox="1">
            <a:spLocks/>
          </p:cNvSpPr>
          <p:nvPr/>
        </p:nvSpPr>
        <p:spPr>
          <a:xfrm>
            <a:off x="444133" y="448489"/>
            <a:ext cx="8373295" cy="709749"/>
          </a:xfrm>
          <a:prstGeom prst="rect">
            <a:avLst/>
          </a:prstGeom>
        </p:spPr>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en-US" sz="3400" dirty="0"/>
              <a:t>The </a:t>
            </a:r>
            <a:r>
              <a:rPr lang="en-US" sz="3400" dirty="0" smtClean="0"/>
              <a:t>Ordinariness of </a:t>
            </a:r>
            <a:r>
              <a:rPr lang="en-US" sz="3400" dirty="0"/>
              <a:t>Resilience</a:t>
            </a:r>
            <a:endParaRPr lang="he-IL" sz="3400" dirty="0"/>
          </a:p>
        </p:txBody>
      </p:sp>
    </p:spTree>
    <p:extLst>
      <p:ext uri="{BB962C8B-B14F-4D97-AF65-F5344CB8AC3E}">
        <p14:creationId xmlns:p14="http://schemas.microsoft.com/office/powerpoint/2010/main" val="2679981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2878"/>
          <a:stretch/>
        </p:blipFill>
        <p:spPr>
          <a:xfrm>
            <a:off x="507517" y="169817"/>
            <a:ext cx="5830796" cy="6583680"/>
          </a:xfrm>
          <a:prstGeom prst="rect">
            <a:avLst/>
          </a:prstGeom>
        </p:spPr>
      </p:pic>
      <p:sp>
        <p:nvSpPr>
          <p:cNvPr id="5" name="TextBox 4"/>
          <p:cNvSpPr txBox="1"/>
          <p:nvPr/>
        </p:nvSpPr>
        <p:spPr>
          <a:xfrm>
            <a:off x="6035040" y="2161983"/>
            <a:ext cx="4075611" cy="1938992"/>
          </a:xfrm>
          <a:prstGeom prst="rect">
            <a:avLst/>
          </a:prstGeom>
          <a:noFill/>
        </p:spPr>
        <p:txBody>
          <a:bodyPr wrap="square" rtlCol="1">
            <a:spAutoFit/>
          </a:bodyPr>
          <a:lstStyle/>
          <a:p>
            <a:pPr algn="ctr"/>
            <a:r>
              <a:rPr lang="en-US" sz="2400" dirty="0"/>
              <a:t>Protective Possibilities Associated With Student Domains of Risk and </a:t>
            </a:r>
            <a:r>
              <a:rPr lang="en-US" sz="2400" dirty="0" smtClean="0"/>
              <a:t>Resilience</a:t>
            </a:r>
          </a:p>
          <a:p>
            <a:pPr algn="ctr"/>
            <a:r>
              <a:rPr lang="en-US" sz="2400" dirty="0" smtClean="0"/>
              <a:t>(Morrison </a:t>
            </a:r>
            <a:r>
              <a:rPr lang="en-US" sz="2400" dirty="0"/>
              <a:t>&amp; </a:t>
            </a:r>
            <a:r>
              <a:rPr lang="en-US" sz="2400" dirty="0" smtClean="0"/>
              <a:t>Allen, 2007)</a:t>
            </a:r>
            <a:endParaRPr lang="en-US" sz="2400" dirty="0"/>
          </a:p>
        </p:txBody>
      </p:sp>
    </p:spTree>
    <p:extLst>
      <p:ext uri="{BB962C8B-B14F-4D97-AF65-F5344CB8AC3E}">
        <p14:creationId xmlns:p14="http://schemas.microsoft.com/office/powerpoint/2010/main" val="466869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lstStyle/>
          <a:p>
            <a:endParaRPr lang="he-IL"/>
          </a:p>
        </p:txBody>
      </p:sp>
      <p:pic>
        <p:nvPicPr>
          <p:cNvPr id="5" name="Picture 4"/>
          <p:cNvPicPr>
            <a:picLocks noChangeAspect="1"/>
          </p:cNvPicPr>
          <p:nvPr/>
        </p:nvPicPr>
        <p:blipFill>
          <a:blip r:embed="rId2"/>
          <a:stretch>
            <a:fillRect/>
          </a:stretch>
        </p:blipFill>
        <p:spPr>
          <a:xfrm>
            <a:off x="677334" y="221084"/>
            <a:ext cx="10080862" cy="6454036"/>
          </a:xfrm>
          <a:prstGeom prst="rect">
            <a:avLst/>
          </a:prstGeom>
        </p:spPr>
      </p:pic>
    </p:spTree>
    <p:extLst>
      <p:ext uri="{BB962C8B-B14F-4D97-AF65-F5344CB8AC3E}">
        <p14:creationId xmlns:p14="http://schemas.microsoft.com/office/powerpoint/2010/main" val="1983051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lstStyle/>
          <a:p>
            <a:endParaRPr lang="he-IL"/>
          </a:p>
        </p:txBody>
      </p:sp>
      <p:pic>
        <p:nvPicPr>
          <p:cNvPr id="5" name="Picture 4"/>
          <p:cNvPicPr>
            <a:picLocks noChangeAspect="1"/>
          </p:cNvPicPr>
          <p:nvPr/>
        </p:nvPicPr>
        <p:blipFill>
          <a:blip r:embed="rId2"/>
          <a:stretch>
            <a:fillRect/>
          </a:stretch>
        </p:blipFill>
        <p:spPr>
          <a:xfrm>
            <a:off x="677334" y="609600"/>
            <a:ext cx="10080000" cy="5858461"/>
          </a:xfrm>
          <a:prstGeom prst="rect">
            <a:avLst/>
          </a:prstGeom>
        </p:spPr>
      </p:pic>
    </p:spTree>
    <p:extLst>
      <p:ext uri="{BB962C8B-B14F-4D97-AF65-F5344CB8AC3E}">
        <p14:creationId xmlns:p14="http://schemas.microsoft.com/office/powerpoint/2010/main" val="540208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641"/>
            <a:ext cx="10045337" cy="1325563"/>
          </a:xfrm>
        </p:spPr>
        <p:txBody>
          <a:bodyPr>
            <a:noAutofit/>
          </a:bodyPr>
          <a:lstStyle/>
          <a:p>
            <a:pPr algn="ctr" rtl="1"/>
            <a:r>
              <a:rPr lang="he-IL" sz="6600" b="1" dirty="0">
                <a:solidFill>
                  <a:srgbClr val="7030A0"/>
                </a:solidFill>
                <a:latin typeface="David" panose="020E0502060401010101" pitchFamily="34" charset="-79"/>
                <a:cs typeface="David" panose="020E0502060401010101" pitchFamily="34" charset="-79"/>
              </a:rPr>
              <a:t/>
            </a:r>
            <a:br>
              <a:rPr lang="he-IL" sz="6600" b="1" dirty="0">
                <a:solidFill>
                  <a:srgbClr val="7030A0"/>
                </a:solidFill>
                <a:latin typeface="David" panose="020E0502060401010101" pitchFamily="34" charset="-79"/>
                <a:cs typeface="David" panose="020E0502060401010101" pitchFamily="34" charset="-79"/>
              </a:rPr>
            </a:br>
            <a:r>
              <a:rPr lang="en-US" sz="1200" b="1" dirty="0" smtClean="0">
                <a:solidFill>
                  <a:srgbClr val="7030A0"/>
                </a:solidFill>
                <a:latin typeface="David" panose="020E0502060401010101" pitchFamily="34" charset="-79"/>
                <a:cs typeface="David" panose="020E0502060401010101" pitchFamily="34" charset="-79"/>
              </a:rPr>
              <a:t> </a:t>
            </a:r>
            <a:r>
              <a:rPr lang="he-IL" sz="6600" b="1" dirty="0" smtClean="0">
                <a:solidFill>
                  <a:srgbClr val="7030A0"/>
                </a:solidFill>
                <a:latin typeface="David" panose="020E0502060401010101" pitchFamily="34" charset="-79"/>
                <a:cs typeface="David" panose="020E0502060401010101" pitchFamily="34" charset="-79"/>
              </a:rPr>
              <a:t/>
            </a:r>
            <a:br>
              <a:rPr lang="he-IL" sz="6600" b="1" dirty="0" smtClean="0">
                <a:solidFill>
                  <a:srgbClr val="7030A0"/>
                </a:solidFill>
                <a:latin typeface="David" panose="020E0502060401010101" pitchFamily="34" charset="-79"/>
                <a:cs typeface="David" panose="020E0502060401010101" pitchFamily="34" charset="-79"/>
              </a:rPr>
            </a:br>
            <a:r>
              <a:rPr lang="he-IL" sz="6600" b="1" dirty="0" smtClean="0">
                <a:solidFill>
                  <a:srgbClr val="7030A0"/>
                </a:solidFill>
                <a:latin typeface="David" panose="020E0502060401010101" pitchFamily="34" charset="-79"/>
                <a:cs typeface="David" panose="020E0502060401010101" pitchFamily="34" charset="-79"/>
              </a:rPr>
              <a:t>פדגוגיה של חוסן:</a:t>
            </a:r>
            <a:r>
              <a:rPr lang="he-IL" sz="6600" b="1" dirty="0">
                <a:solidFill>
                  <a:srgbClr val="7030A0"/>
                </a:solidFill>
                <a:latin typeface="David" panose="020E0502060401010101" pitchFamily="34" charset="-79"/>
                <a:cs typeface="David" panose="020E0502060401010101" pitchFamily="34" charset="-79"/>
              </a:rPr>
              <a:t/>
            </a:r>
            <a:br>
              <a:rPr lang="he-IL" sz="6600" b="1" dirty="0">
                <a:solidFill>
                  <a:srgbClr val="7030A0"/>
                </a:solidFill>
                <a:latin typeface="David" panose="020E0502060401010101" pitchFamily="34" charset="-79"/>
                <a:cs typeface="David" panose="020E0502060401010101" pitchFamily="34" charset="-79"/>
              </a:rPr>
            </a:br>
            <a:r>
              <a:rPr lang="he-IL" sz="2000" b="1" dirty="0" smtClean="0">
                <a:solidFill>
                  <a:srgbClr val="7030A0"/>
                </a:solidFill>
                <a:latin typeface="David" panose="020E0502060401010101" pitchFamily="34" charset="-79"/>
                <a:cs typeface="David" panose="020E0502060401010101" pitchFamily="34" charset="-79"/>
              </a:rPr>
              <a:t>   </a:t>
            </a:r>
            <a:r>
              <a:rPr lang="he-IL" sz="6600" b="1" dirty="0" smtClean="0">
                <a:solidFill>
                  <a:srgbClr val="7030A0"/>
                </a:solidFill>
                <a:latin typeface="David" panose="020E0502060401010101" pitchFamily="34" charset="-79"/>
                <a:cs typeface="David" panose="020E0502060401010101" pitchFamily="34" charset="-79"/>
              </a:rPr>
              <a:t/>
            </a:r>
            <a:br>
              <a:rPr lang="he-IL" sz="6600" b="1" dirty="0" smtClean="0">
                <a:solidFill>
                  <a:srgbClr val="7030A0"/>
                </a:solidFill>
                <a:latin typeface="David" panose="020E0502060401010101" pitchFamily="34" charset="-79"/>
                <a:cs typeface="David" panose="020E0502060401010101" pitchFamily="34" charset="-79"/>
              </a:rPr>
            </a:br>
            <a:r>
              <a:rPr lang="he-IL" sz="5400" b="1" dirty="0" smtClean="0">
                <a:solidFill>
                  <a:srgbClr val="7030A0"/>
                </a:solidFill>
                <a:latin typeface="David" panose="020E0502060401010101" pitchFamily="34" charset="-79"/>
                <a:cs typeface="David" panose="020E0502060401010101" pitchFamily="34" charset="-79"/>
              </a:rPr>
              <a:t>גישה </a:t>
            </a:r>
            <a:r>
              <a:rPr lang="he-IL" sz="5400" b="1" dirty="0">
                <a:solidFill>
                  <a:srgbClr val="7030A0"/>
                </a:solidFill>
                <a:latin typeface="David" panose="020E0502060401010101" pitchFamily="34" charset="-79"/>
                <a:cs typeface="David" panose="020E0502060401010101" pitchFamily="34" charset="-79"/>
              </a:rPr>
              <a:t>הרואה </a:t>
            </a:r>
            <a:r>
              <a:rPr lang="he-IL" sz="5400" b="1" dirty="0" smtClean="0">
                <a:solidFill>
                  <a:srgbClr val="7030A0"/>
                </a:solidFill>
                <a:latin typeface="David" panose="020E0502060401010101" pitchFamily="34" charset="-79"/>
                <a:cs typeface="David" panose="020E0502060401010101" pitchFamily="34" charset="-79"/>
              </a:rPr>
              <a:t/>
            </a:r>
            <a:br>
              <a:rPr lang="he-IL" sz="5400" b="1" dirty="0" smtClean="0">
                <a:solidFill>
                  <a:srgbClr val="7030A0"/>
                </a:solidFill>
                <a:latin typeface="David" panose="020E0502060401010101" pitchFamily="34" charset="-79"/>
                <a:cs typeface="David" panose="020E0502060401010101" pitchFamily="34" charset="-79"/>
              </a:rPr>
            </a:br>
            <a:r>
              <a:rPr lang="he-IL" sz="5400" b="1" dirty="0" smtClean="0">
                <a:solidFill>
                  <a:srgbClr val="7030A0"/>
                </a:solidFill>
                <a:latin typeface="David" panose="020E0502060401010101" pitchFamily="34" charset="-79"/>
                <a:cs typeface="David" panose="020E0502060401010101" pitchFamily="34" charset="-79"/>
              </a:rPr>
              <a:t>את </a:t>
            </a:r>
            <a:r>
              <a:rPr lang="he-IL" sz="5400" b="1" dirty="0">
                <a:solidFill>
                  <a:srgbClr val="7030A0"/>
                </a:solidFill>
                <a:latin typeface="David" panose="020E0502060401010101" pitchFamily="34" charset="-79"/>
                <a:cs typeface="David" panose="020E0502060401010101" pitchFamily="34" charset="-79"/>
              </a:rPr>
              <a:t>הגברת החוסן של </a:t>
            </a:r>
            <a:r>
              <a:rPr lang="he-IL" sz="5400" b="1" dirty="0" smtClean="0">
                <a:solidFill>
                  <a:srgbClr val="7030A0"/>
                </a:solidFill>
                <a:latin typeface="David" panose="020E0502060401010101" pitchFamily="34" charset="-79"/>
                <a:cs typeface="David" panose="020E0502060401010101" pitchFamily="34" charset="-79"/>
              </a:rPr>
              <a:t>התלמיד/ה </a:t>
            </a:r>
            <a:r>
              <a:rPr lang="he-IL" sz="5400" b="1" dirty="0" smtClean="0">
                <a:solidFill>
                  <a:srgbClr val="7030A0"/>
                </a:solidFill>
                <a:latin typeface="David" panose="020E0502060401010101" pitchFamily="34" charset="-79"/>
                <a:cs typeface="David" panose="020E0502060401010101" pitchFamily="34" charset="-79"/>
              </a:rPr>
              <a:t/>
            </a:r>
            <a:br>
              <a:rPr lang="he-IL" sz="5400" b="1" dirty="0" smtClean="0">
                <a:solidFill>
                  <a:srgbClr val="7030A0"/>
                </a:solidFill>
                <a:latin typeface="David" panose="020E0502060401010101" pitchFamily="34" charset="-79"/>
                <a:cs typeface="David" panose="020E0502060401010101" pitchFamily="34" charset="-79"/>
              </a:rPr>
            </a:br>
            <a:r>
              <a:rPr lang="he-IL" sz="5400" b="1" dirty="0" smtClean="0">
                <a:solidFill>
                  <a:srgbClr val="7030A0"/>
                </a:solidFill>
                <a:latin typeface="David" panose="020E0502060401010101" pitchFamily="34" charset="-79"/>
                <a:cs typeface="David" panose="020E0502060401010101" pitchFamily="34" charset="-79"/>
              </a:rPr>
              <a:t>כתפקיד מרכזי </a:t>
            </a:r>
            <a:r>
              <a:rPr lang="he-IL" sz="5400" b="1" dirty="0">
                <a:solidFill>
                  <a:srgbClr val="7030A0"/>
                </a:solidFill>
                <a:latin typeface="David" panose="020E0502060401010101" pitchFamily="34" charset="-79"/>
                <a:cs typeface="David" panose="020E0502060401010101" pitchFamily="34" charset="-79"/>
              </a:rPr>
              <a:t>של </a:t>
            </a:r>
            <a:r>
              <a:rPr lang="he-IL" sz="5400" b="1" dirty="0" smtClean="0">
                <a:solidFill>
                  <a:srgbClr val="7030A0"/>
                </a:solidFill>
                <a:latin typeface="David" panose="020E0502060401010101" pitchFamily="34" charset="-79"/>
                <a:cs typeface="David" panose="020E0502060401010101" pitchFamily="34" charset="-79"/>
              </a:rPr>
              <a:t>הגננת/המורה </a:t>
            </a:r>
            <a:r>
              <a:rPr lang="he-IL" sz="5400" b="1" dirty="0" smtClean="0">
                <a:solidFill>
                  <a:srgbClr val="7030A0"/>
                </a:solidFill>
                <a:latin typeface="David" panose="020E0502060401010101" pitchFamily="34" charset="-79"/>
                <a:cs typeface="David" panose="020E0502060401010101" pitchFamily="34" charset="-79"/>
              </a:rPr>
              <a:t/>
            </a:r>
            <a:br>
              <a:rPr lang="he-IL" sz="5400" b="1" dirty="0" smtClean="0">
                <a:solidFill>
                  <a:srgbClr val="7030A0"/>
                </a:solidFill>
                <a:latin typeface="David" panose="020E0502060401010101" pitchFamily="34" charset="-79"/>
                <a:cs typeface="David" panose="020E0502060401010101" pitchFamily="34" charset="-79"/>
              </a:rPr>
            </a:br>
            <a:r>
              <a:rPr lang="he-IL" sz="5400" b="1" dirty="0" smtClean="0">
                <a:solidFill>
                  <a:srgbClr val="7030A0"/>
                </a:solidFill>
                <a:latin typeface="David" panose="020E0502060401010101" pitchFamily="34" charset="-79"/>
                <a:cs typeface="David" panose="020E0502060401010101" pitchFamily="34" charset="-79"/>
              </a:rPr>
              <a:t>בתוך </a:t>
            </a:r>
            <a:r>
              <a:rPr lang="he-IL" sz="5400" b="1" dirty="0">
                <a:solidFill>
                  <a:srgbClr val="7030A0"/>
                </a:solidFill>
                <a:latin typeface="David" panose="020E0502060401010101" pitchFamily="34" charset="-79"/>
                <a:cs typeface="David" panose="020E0502060401010101" pitchFamily="34" charset="-79"/>
              </a:rPr>
              <a:t>תהליכי הוראה ולמידה</a:t>
            </a:r>
            <a:r>
              <a:rPr lang="he-IL" sz="5400" b="1" dirty="0" smtClean="0">
                <a:solidFill>
                  <a:srgbClr val="7030A0"/>
                </a:solidFill>
                <a:latin typeface="David" panose="020E0502060401010101" pitchFamily="34" charset="-79"/>
                <a:cs typeface="David" panose="020E0502060401010101" pitchFamily="34" charset="-79"/>
              </a:rPr>
              <a:t>.</a:t>
            </a:r>
            <a:endParaRPr lang="he-IL" sz="5400" b="1" dirty="0">
              <a:solidFill>
                <a:srgbClr val="7030A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414757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829768"/>
            <a:ext cx="7766936" cy="1646302"/>
          </a:xfrm>
        </p:spPr>
        <p:txBody>
          <a:bodyPr/>
          <a:lstStyle/>
          <a:p>
            <a:pPr algn="ctr"/>
            <a:r>
              <a:rPr lang="he-IL" sz="9600" b="1" dirty="0" smtClean="0">
                <a:solidFill>
                  <a:srgbClr val="7030A0"/>
                </a:solidFill>
                <a:cs typeface="+mn-cs"/>
              </a:rPr>
              <a:t>מה?</a:t>
            </a:r>
            <a:endParaRPr lang="he-IL" sz="16600" b="1" dirty="0">
              <a:solidFill>
                <a:srgbClr val="7030A0"/>
              </a:solidFill>
              <a:cs typeface="+mn-cs"/>
            </a:endParaRPr>
          </a:p>
        </p:txBody>
      </p:sp>
    </p:spTree>
    <p:extLst>
      <p:ext uri="{BB962C8B-B14F-4D97-AF65-F5344CB8AC3E}">
        <p14:creationId xmlns:p14="http://schemas.microsoft.com/office/powerpoint/2010/main" val="2724895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135" y="1497874"/>
            <a:ext cx="8739054" cy="5268686"/>
          </a:xfrm>
        </p:spPr>
        <p:txBody>
          <a:bodyPr>
            <a:normAutofit/>
          </a:bodyPr>
          <a:lstStyle/>
          <a:p>
            <a:pPr marL="0" indent="0" algn="l" rtl="0">
              <a:buNone/>
            </a:pPr>
            <a:r>
              <a:rPr lang="en-US" sz="3600" dirty="0"/>
              <a:t>The question of whether we believe an individual possesses the capacity for resilience is no longer appropriate. Everyone has the capacity for resilience. The question is whether it was tapped - and if not, what can we do to tap it?</a:t>
            </a:r>
          </a:p>
          <a:p>
            <a:pPr marL="0" indent="0" algn="l" rtl="0">
              <a:buNone/>
            </a:pPr>
            <a:r>
              <a:rPr lang="en-US" sz="1600" dirty="0" smtClean="0"/>
              <a:t>   </a:t>
            </a:r>
          </a:p>
          <a:p>
            <a:pPr marL="0" indent="0" algn="l" rtl="0">
              <a:buNone/>
            </a:pPr>
            <a:r>
              <a:rPr lang="en-US" sz="2400" dirty="0" smtClean="0"/>
              <a:t>(</a:t>
            </a:r>
            <a:r>
              <a:rPr lang="en-GB" sz="2400" dirty="0" err="1"/>
              <a:t>Truebridge</a:t>
            </a:r>
            <a:r>
              <a:rPr lang="sv-SE" sz="2400" dirty="0"/>
              <a:t>, 2013, pp. </a:t>
            </a:r>
            <a:r>
              <a:rPr lang="sv-SE" sz="2400" dirty="0" smtClean="0"/>
              <a:t>xix)</a:t>
            </a:r>
            <a:endParaRPr lang="he-IL" sz="2400" dirty="0"/>
          </a:p>
          <a:p>
            <a:pPr marL="0" indent="0" algn="l" rtl="0">
              <a:spcBef>
                <a:spcPts val="0"/>
              </a:spcBef>
              <a:buNone/>
            </a:pPr>
            <a:endParaRPr lang="en-US" sz="3600" dirty="0"/>
          </a:p>
        </p:txBody>
      </p:sp>
      <p:sp>
        <p:nvSpPr>
          <p:cNvPr id="8" name="Title 1"/>
          <p:cNvSpPr txBox="1">
            <a:spLocks/>
          </p:cNvSpPr>
          <p:nvPr/>
        </p:nvSpPr>
        <p:spPr>
          <a:xfrm>
            <a:off x="444135" y="448489"/>
            <a:ext cx="8373295" cy="709749"/>
          </a:xfrm>
          <a:prstGeom prst="rect">
            <a:avLst/>
          </a:prstGeom>
        </p:spPr>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en-US" sz="3400" b="1" dirty="0"/>
              <a:t>Resilience: </a:t>
            </a:r>
            <a:r>
              <a:rPr lang="en-US" sz="3400" dirty="0"/>
              <a:t>A Process Rather Than a </a:t>
            </a:r>
            <a:r>
              <a:rPr lang="en-US" sz="3400" dirty="0" smtClean="0"/>
              <a:t>Trait</a:t>
            </a:r>
            <a:endParaRPr lang="he-IL" sz="3400" dirty="0"/>
          </a:p>
        </p:txBody>
      </p:sp>
    </p:spTree>
    <p:extLst>
      <p:ext uri="{BB962C8B-B14F-4D97-AF65-F5344CB8AC3E}">
        <p14:creationId xmlns:p14="http://schemas.microsoft.com/office/powerpoint/2010/main" val="1165206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135" y="1497874"/>
            <a:ext cx="8739054" cy="5268686"/>
          </a:xfrm>
        </p:spPr>
        <p:txBody>
          <a:bodyPr>
            <a:normAutofit lnSpcReduction="10000"/>
          </a:bodyPr>
          <a:lstStyle/>
          <a:p>
            <a:pPr marL="0" indent="0" algn="l" rtl="0">
              <a:buNone/>
            </a:pPr>
            <a:r>
              <a:rPr lang="en-US" sz="3600" dirty="0"/>
              <a:t>Resilience… is the dynamic and negotiated process within individuals (internal) and between individuals and their environments (external) for the resources and support to adapt and define themselves as healthy amid adversity, threat, trauma, and/or everyday stress. </a:t>
            </a:r>
          </a:p>
          <a:p>
            <a:pPr marL="0" indent="0" algn="l" rtl="0">
              <a:buNone/>
            </a:pPr>
            <a:r>
              <a:rPr lang="en-US" sz="1600" dirty="0" smtClean="0"/>
              <a:t>   </a:t>
            </a:r>
          </a:p>
          <a:p>
            <a:pPr marL="0" indent="0" algn="l" rtl="0">
              <a:buNone/>
            </a:pPr>
            <a:r>
              <a:rPr lang="en-US" sz="2400" dirty="0" smtClean="0"/>
              <a:t>(</a:t>
            </a:r>
            <a:r>
              <a:rPr lang="en-GB" sz="2400" dirty="0" err="1"/>
              <a:t>Truebridge</a:t>
            </a:r>
            <a:r>
              <a:rPr lang="sv-SE" sz="2400" dirty="0"/>
              <a:t>, 2013, pp. </a:t>
            </a:r>
            <a:r>
              <a:rPr lang="sv-SE" sz="2400" dirty="0" smtClean="0"/>
              <a:t>xx)</a:t>
            </a:r>
            <a:endParaRPr lang="he-IL" sz="2400" dirty="0"/>
          </a:p>
          <a:p>
            <a:pPr marL="0" indent="0" algn="l" rtl="0">
              <a:spcBef>
                <a:spcPts val="0"/>
              </a:spcBef>
              <a:buNone/>
            </a:pPr>
            <a:endParaRPr lang="en-US" sz="3600" dirty="0"/>
          </a:p>
        </p:txBody>
      </p:sp>
      <p:sp>
        <p:nvSpPr>
          <p:cNvPr id="8" name="Title 1"/>
          <p:cNvSpPr txBox="1">
            <a:spLocks/>
          </p:cNvSpPr>
          <p:nvPr/>
        </p:nvSpPr>
        <p:spPr>
          <a:xfrm>
            <a:off x="444133" y="448489"/>
            <a:ext cx="8373295" cy="709749"/>
          </a:xfrm>
          <a:prstGeom prst="rect">
            <a:avLst/>
          </a:prstGeom>
        </p:spPr>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en-US" sz="3400" b="1" dirty="0"/>
              <a:t>Resilience: </a:t>
            </a:r>
            <a:r>
              <a:rPr lang="en-US" sz="3400" dirty="0"/>
              <a:t>A Process </a:t>
            </a:r>
            <a:r>
              <a:rPr lang="en-US" sz="3400" dirty="0" smtClean="0"/>
              <a:t>Rather Than a </a:t>
            </a:r>
            <a:r>
              <a:rPr lang="en-US" sz="3400" dirty="0"/>
              <a:t>Trait </a:t>
            </a:r>
            <a:endParaRPr lang="he-IL" sz="3400" dirty="0"/>
          </a:p>
        </p:txBody>
      </p:sp>
    </p:spTree>
    <p:extLst>
      <p:ext uri="{BB962C8B-B14F-4D97-AF65-F5344CB8AC3E}">
        <p14:creationId xmlns:p14="http://schemas.microsoft.com/office/powerpoint/2010/main" val="3750716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134" y="1484808"/>
            <a:ext cx="8739054" cy="4106092"/>
          </a:xfrm>
        </p:spPr>
        <p:txBody>
          <a:bodyPr>
            <a:normAutofit/>
          </a:bodyPr>
          <a:lstStyle/>
          <a:p>
            <a:pPr marL="0" indent="0" algn="l" rtl="0">
              <a:buNone/>
            </a:pPr>
            <a:r>
              <a:rPr lang="en-US" sz="3300" dirty="0"/>
              <a:t>Resilient individuals use positive emotions to bounce back from negative emotional </a:t>
            </a:r>
            <a:r>
              <a:rPr lang="en-US" sz="3300" dirty="0" smtClean="0"/>
              <a:t>experiences.</a:t>
            </a:r>
          </a:p>
          <a:p>
            <a:pPr marL="0" indent="0" algn="l" rtl="0">
              <a:spcBef>
                <a:spcPts val="0"/>
              </a:spcBef>
              <a:buNone/>
            </a:pPr>
            <a:endParaRPr lang="en-US" sz="600" dirty="0"/>
          </a:p>
          <a:p>
            <a:pPr marL="0" indent="0" algn="l" rtl="0">
              <a:buNone/>
            </a:pPr>
            <a:r>
              <a:rPr lang="en-US" sz="2400" dirty="0" smtClean="0"/>
              <a:t>(</a:t>
            </a:r>
            <a:r>
              <a:rPr lang="sv-SE" sz="2400" dirty="0" smtClean="0"/>
              <a:t>Tugade &amp; </a:t>
            </a:r>
            <a:r>
              <a:rPr lang="sv-SE" sz="2400" dirty="0"/>
              <a:t>Fredrickson, </a:t>
            </a:r>
            <a:r>
              <a:rPr lang="sv-SE" sz="2400" dirty="0" smtClean="0"/>
              <a:t>2004)</a:t>
            </a:r>
            <a:endParaRPr lang="he-IL" sz="3600" dirty="0"/>
          </a:p>
        </p:txBody>
      </p:sp>
      <p:sp>
        <p:nvSpPr>
          <p:cNvPr id="8" name="Title 1"/>
          <p:cNvSpPr txBox="1">
            <a:spLocks/>
          </p:cNvSpPr>
          <p:nvPr/>
        </p:nvSpPr>
        <p:spPr>
          <a:xfrm>
            <a:off x="444134" y="526866"/>
            <a:ext cx="9940837" cy="709749"/>
          </a:xfrm>
          <a:prstGeom prst="rect">
            <a:avLst/>
          </a:prstGeom>
        </p:spPr>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en-US" sz="3400" b="1" dirty="0" smtClean="0"/>
              <a:t>Resilience: </a:t>
            </a:r>
            <a:r>
              <a:rPr lang="en-US" sz="3400" dirty="0" smtClean="0"/>
              <a:t>Bounce Back or </a:t>
            </a:r>
            <a:r>
              <a:rPr lang="en-US" sz="3400" dirty="0"/>
              <a:t>Resourcefulness</a:t>
            </a:r>
            <a:r>
              <a:rPr lang="en-US" sz="3400" dirty="0" smtClean="0"/>
              <a:t> </a:t>
            </a:r>
            <a:endParaRPr lang="he-IL" sz="3400" b="1" dirty="0"/>
          </a:p>
        </p:txBody>
      </p:sp>
      <p:sp>
        <p:nvSpPr>
          <p:cNvPr id="4" name="Content Placeholder 2"/>
          <p:cNvSpPr txBox="1">
            <a:spLocks/>
          </p:cNvSpPr>
          <p:nvPr/>
        </p:nvSpPr>
        <p:spPr>
          <a:xfrm>
            <a:off x="444134" y="3936277"/>
            <a:ext cx="8739054" cy="4106092"/>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l" rtl="0">
              <a:spcBef>
                <a:spcPts val="0"/>
              </a:spcBef>
              <a:buFont typeface="Wingdings 3" charset="2"/>
              <a:buNone/>
            </a:pPr>
            <a:r>
              <a:rPr lang="en-US" sz="3300" dirty="0" smtClean="0"/>
              <a:t>The potential to exhibit resourcefulness by using available internal and external </a:t>
            </a:r>
            <a:r>
              <a:rPr lang="en-US" sz="3300" dirty="0" err="1" smtClean="0"/>
              <a:t>recources</a:t>
            </a:r>
            <a:r>
              <a:rPr lang="en-US" sz="3300" dirty="0" smtClean="0"/>
              <a:t> in response to different contextual and developmental challenges.</a:t>
            </a:r>
          </a:p>
          <a:p>
            <a:pPr marL="0" indent="0" algn="l" rtl="0">
              <a:spcBef>
                <a:spcPts val="0"/>
              </a:spcBef>
              <a:buFont typeface="Wingdings 3" charset="2"/>
              <a:buNone/>
            </a:pPr>
            <a:endParaRPr lang="en-US" sz="600" dirty="0" smtClean="0"/>
          </a:p>
          <a:p>
            <a:pPr marL="0" indent="0" algn="l" rtl="0">
              <a:spcBef>
                <a:spcPts val="0"/>
              </a:spcBef>
              <a:buFont typeface="Wingdings 3" charset="2"/>
              <a:buNone/>
            </a:pPr>
            <a:r>
              <a:rPr lang="en-US" sz="2400" dirty="0" smtClean="0"/>
              <a:t>(</a:t>
            </a:r>
            <a:r>
              <a:rPr lang="sv-SE" sz="2400" dirty="0" smtClean="0"/>
              <a:t>Pooley &amp; Cohen, 2010, p. 34)</a:t>
            </a:r>
            <a:endParaRPr lang="he-IL" sz="2400" dirty="0" smtClean="0"/>
          </a:p>
          <a:p>
            <a:pPr marL="0" indent="0" algn="l" rtl="0">
              <a:spcBef>
                <a:spcPts val="0"/>
              </a:spcBef>
              <a:buFont typeface="Wingdings 3" charset="2"/>
              <a:buNone/>
            </a:pPr>
            <a:endParaRPr lang="en-US" sz="3600" dirty="0"/>
          </a:p>
        </p:txBody>
      </p:sp>
    </p:spTree>
    <p:extLst>
      <p:ext uri="{BB962C8B-B14F-4D97-AF65-F5344CB8AC3E}">
        <p14:creationId xmlns:p14="http://schemas.microsoft.com/office/powerpoint/2010/main" val="3734478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829768"/>
            <a:ext cx="7766936" cy="1646302"/>
          </a:xfrm>
        </p:spPr>
        <p:txBody>
          <a:bodyPr/>
          <a:lstStyle/>
          <a:p>
            <a:pPr algn="ctr"/>
            <a:r>
              <a:rPr lang="he-IL" sz="9600" b="1" dirty="0" smtClean="0">
                <a:solidFill>
                  <a:srgbClr val="7030A0"/>
                </a:solidFill>
                <a:cs typeface="+mn-cs"/>
              </a:rPr>
              <a:t>למה?</a:t>
            </a:r>
            <a:endParaRPr lang="he-IL" sz="16600" b="1" dirty="0">
              <a:solidFill>
                <a:srgbClr val="7030A0"/>
              </a:solidFill>
              <a:cs typeface="+mn-cs"/>
            </a:endParaRPr>
          </a:p>
        </p:txBody>
      </p:sp>
    </p:spTree>
    <p:extLst>
      <p:ext uri="{BB962C8B-B14F-4D97-AF65-F5344CB8AC3E}">
        <p14:creationId xmlns:p14="http://schemas.microsoft.com/office/powerpoint/2010/main" val="1558190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endavid.org.il/articles/EducSystemEndangeringFuture-Eng4.jpg"/>
          <p:cNvPicPr>
            <a:picLocks noChangeAspect="1" noChangeArrowheads="1"/>
          </p:cNvPicPr>
          <p:nvPr/>
        </p:nvPicPr>
        <p:blipFill rotWithShape="1">
          <a:blip r:embed="rId2">
            <a:extLst>
              <a:ext uri="{28A0092B-C50C-407E-A947-70E740481C1C}">
                <a14:useLocalDpi xmlns:a14="http://schemas.microsoft.com/office/drawing/2010/main" val="0"/>
              </a:ext>
            </a:extLst>
          </a:blip>
          <a:srcRect t="5142" r="214" b="5634"/>
          <a:stretch/>
        </p:blipFill>
        <p:spPr bwMode="auto">
          <a:xfrm>
            <a:off x="442957" y="117566"/>
            <a:ext cx="8870860" cy="6686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724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829768"/>
            <a:ext cx="7766936" cy="1646302"/>
          </a:xfrm>
        </p:spPr>
        <p:txBody>
          <a:bodyPr/>
          <a:lstStyle/>
          <a:p>
            <a:pPr algn="ctr"/>
            <a:r>
              <a:rPr lang="he-IL" sz="9600" b="1" dirty="0" smtClean="0">
                <a:solidFill>
                  <a:srgbClr val="7030A0"/>
                </a:solidFill>
                <a:cs typeface="+mn-cs"/>
              </a:rPr>
              <a:t>איך?</a:t>
            </a:r>
            <a:endParaRPr lang="he-IL" sz="16600" b="1" dirty="0">
              <a:solidFill>
                <a:srgbClr val="7030A0"/>
              </a:solidFill>
              <a:cs typeface="+mn-cs"/>
            </a:endParaRPr>
          </a:p>
        </p:txBody>
      </p:sp>
    </p:spTree>
    <p:extLst>
      <p:ext uri="{BB962C8B-B14F-4D97-AF65-F5344CB8AC3E}">
        <p14:creationId xmlns:p14="http://schemas.microsoft.com/office/powerpoint/2010/main" val="999851079"/>
      </p:ext>
    </p:extLst>
  </p:cSld>
  <p:clrMapOvr>
    <a:masterClrMapping/>
  </p:clrMapOvr>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538</TotalTime>
  <Words>336</Words>
  <Application>Microsoft Office PowerPoint</Application>
  <PresentationFormat>Widescreen</PresentationFormat>
  <Paragraphs>29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David</vt:lpstr>
      <vt:lpstr>Gisha</vt:lpstr>
      <vt:lpstr>Trebuchet MS</vt:lpstr>
      <vt:lpstr>Wingdings 3</vt:lpstr>
      <vt:lpstr>Facet</vt:lpstr>
      <vt:lpstr>היסודות התיאורטיים של פדגוגיה של חוסן</vt:lpstr>
      <vt:lpstr>   פדגוגיה של חוסן:     גישה הרואה  את הגברת החוסן של התלמיד/ה  כתפקיד מרכזי של הגננת/המורה  בתוך תהליכי הוראה ולמידה.</vt:lpstr>
      <vt:lpstr>מה?</vt:lpstr>
      <vt:lpstr>PowerPoint Presentation</vt:lpstr>
      <vt:lpstr>PowerPoint Presentation</vt:lpstr>
      <vt:lpstr>PowerPoint Presentation</vt:lpstr>
      <vt:lpstr>למה?</vt:lpstr>
      <vt:lpstr>PowerPoint Presentation</vt:lpstr>
      <vt:lpstr>איך?</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פרופסור חיים שקד haim shaked</dc:creator>
  <cp:lastModifiedBy>פרופסור חיים שקד haim shaked</cp:lastModifiedBy>
  <cp:revision>25</cp:revision>
  <dcterms:created xsi:type="dcterms:W3CDTF">2020-10-02T09:03:47Z</dcterms:created>
  <dcterms:modified xsi:type="dcterms:W3CDTF">2020-10-12T03:35:33Z</dcterms:modified>
</cp:coreProperties>
</file>