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0" r:id="rId1"/>
  </p:sldMasterIdLst>
  <p:notesMasterIdLst>
    <p:notesMasterId r:id="rId34"/>
  </p:notesMasterIdLst>
  <p:sldIdLst>
    <p:sldId id="353" r:id="rId2"/>
    <p:sldId id="354" r:id="rId3"/>
    <p:sldId id="355" r:id="rId4"/>
    <p:sldId id="356" r:id="rId5"/>
    <p:sldId id="357" r:id="rId6"/>
    <p:sldId id="358" r:id="rId7"/>
    <p:sldId id="359" r:id="rId8"/>
    <p:sldId id="360" r:id="rId9"/>
    <p:sldId id="361" r:id="rId10"/>
    <p:sldId id="366" r:id="rId11"/>
    <p:sldId id="362" r:id="rId12"/>
    <p:sldId id="365" r:id="rId13"/>
    <p:sldId id="367" r:id="rId14"/>
    <p:sldId id="364" r:id="rId15"/>
    <p:sldId id="363" r:id="rId16"/>
    <p:sldId id="343" r:id="rId17"/>
    <p:sldId id="346" r:id="rId18"/>
    <p:sldId id="334" r:id="rId19"/>
    <p:sldId id="335" r:id="rId20"/>
    <p:sldId id="336" r:id="rId21"/>
    <p:sldId id="338" r:id="rId22"/>
    <p:sldId id="339" r:id="rId23"/>
    <p:sldId id="340" r:id="rId24"/>
    <p:sldId id="341" r:id="rId25"/>
    <p:sldId id="342" r:id="rId26"/>
    <p:sldId id="344" r:id="rId27"/>
    <p:sldId id="345" r:id="rId28"/>
    <p:sldId id="348" r:id="rId29"/>
    <p:sldId id="349" r:id="rId30"/>
    <p:sldId id="350" r:id="rId31"/>
    <p:sldId id="351" r:id="rId32"/>
    <p:sldId id="352" r:id="rId33"/>
  </p:sldIdLst>
  <p:sldSz cx="9144000" cy="6858000" type="screen4x3"/>
  <p:notesSz cx="6858000" cy="9144000"/>
  <p:defaultTextStyle>
    <a:defPPr>
      <a:defRPr lang="he-IL"/>
    </a:defPPr>
    <a:lvl1pPr algn="r" rtl="1" fontAlgn="base">
      <a:spcBef>
        <a:spcPct val="0"/>
      </a:spcBef>
      <a:spcAft>
        <a:spcPct val="0"/>
      </a:spcAft>
      <a:defRPr sz="2400" kern="1200">
        <a:solidFill>
          <a:schemeClr val="tx1"/>
        </a:solidFill>
        <a:latin typeface="Times New Roman" pitchFamily="18" charset="0"/>
        <a:ea typeface="Times New Roman (Hebrew)" charset="0"/>
        <a:cs typeface="Times New Roman (Hebrew)" charset="0"/>
      </a:defRPr>
    </a:lvl1pPr>
    <a:lvl2pPr marL="457200" algn="r" rtl="1" fontAlgn="base">
      <a:spcBef>
        <a:spcPct val="0"/>
      </a:spcBef>
      <a:spcAft>
        <a:spcPct val="0"/>
      </a:spcAft>
      <a:defRPr sz="2400" kern="1200">
        <a:solidFill>
          <a:schemeClr val="tx1"/>
        </a:solidFill>
        <a:latin typeface="Times New Roman" pitchFamily="18" charset="0"/>
        <a:ea typeface="Times New Roman (Hebrew)" charset="0"/>
        <a:cs typeface="Times New Roman (Hebrew)" charset="0"/>
      </a:defRPr>
    </a:lvl2pPr>
    <a:lvl3pPr marL="914400" algn="r" rtl="1" fontAlgn="base">
      <a:spcBef>
        <a:spcPct val="0"/>
      </a:spcBef>
      <a:spcAft>
        <a:spcPct val="0"/>
      </a:spcAft>
      <a:defRPr sz="2400" kern="1200">
        <a:solidFill>
          <a:schemeClr val="tx1"/>
        </a:solidFill>
        <a:latin typeface="Times New Roman" pitchFamily="18" charset="0"/>
        <a:ea typeface="Times New Roman (Hebrew)" charset="0"/>
        <a:cs typeface="Times New Roman (Hebrew)" charset="0"/>
      </a:defRPr>
    </a:lvl3pPr>
    <a:lvl4pPr marL="1371600" algn="r" rtl="1" fontAlgn="base">
      <a:spcBef>
        <a:spcPct val="0"/>
      </a:spcBef>
      <a:spcAft>
        <a:spcPct val="0"/>
      </a:spcAft>
      <a:defRPr sz="2400" kern="1200">
        <a:solidFill>
          <a:schemeClr val="tx1"/>
        </a:solidFill>
        <a:latin typeface="Times New Roman" pitchFamily="18" charset="0"/>
        <a:ea typeface="Times New Roman (Hebrew)" charset="0"/>
        <a:cs typeface="Times New Roman (Hebrew)" charset="0"/>
      </a:defRPr>
    </a:lvl4pPr>
    <a:lvl5pPr marL="1828800" algn="r" rtl="1" fontAlgn="base">
      <a:spcBef>
        <a:spcPct val="0"/>
      </a:spcBef>
      <a:spcAft>
        <a:spcPct val="0"/>
      </a:spcAft>
      <a:defRPr sz="2400" kern="1200">
        <a:solidFill>
          <a:schemeClr val="tx1"/>
        </a:solidFill>
        <a:latin typeface="Times New Roman" pitchFamily="18" charset="0"/>
        <a:ea typeface="Times New Roman (Hebrew)" charset="0"/>
        <a:cs typeface="Times New Roman (Hebrew)" charset="0"/>
      </a:defRPr>
    </a:lvl5pPr>
    <a:lvl6pPr marL="2286000" algn="r" defTabSz="914400" rtl="1" eaLnBrk="1" latinLnBrk="0" hangingPunct="1">
      <a:defRPr sz="2400" kern="1200">
        <a:solidFill>
          <a:schemeClr val="tx1"/>
        </a:solidFill>
        <a:latin typeface="Times New Roman" pitchFamily="18" charset="0"/>
        <a:ea typeface="Times New Roman (Hebrew)" charset="0"/>
        <a:cs typeface="Times New Roman (Hebrew)" charset="0"/>
      </a:defRPr>
    </a:lvl6pPr>
    <a:lvl7pPr marL="2743200" algn="r" defTabSz="914400" rtl="1" eaLnBrk="1" latinLnBrk="0" hangingPunct="1">
      <a:defRPr sz="2400" kern="1200">
        <a:solidFill>
          <a:schemeClr val="tx1"/>
        </a:solidFill>
        <a:latin typeface="Times New Roman" pitchFamily="18" charset="0"/>
        <a:ea typeface="Times New Roman (Hebrew)" charset="0"/>
        <a:cs typeface="Times New Roman (Hebrew)" charset="0"/>
      </a:defRPr>
    </a:lvl7pPr>
    <a:lvl8pPr marL="3200400" algn="r" defTabSz="914400" rtl="1" eaLnBrk="1" latinLnBrk="0" hangingPunct="1">
      <a:defRPr sz="2400" kern="1200">
        <a:solidFill>
          <a:schemeClr val="tx1"/>
        </a:solidFill>
        <a:latin typeface="Times New Roman" pitchFamily="18" charset="0"/>
        <a:ea typeface="Times New Roman (Hebrew)" charset="0"/>
        <a:cs typeface="Times New Roman (Hebrew)" charset="0"/>
      </a:defRPr>
    </a:lvl8pPr>
    <a:lvl9pPr marL="3657600" algn="r" defTabSz="914400" rtl="1" eaLnBrk="1" latinLnBrk="0" hangingPunct="1">
      <a:defRPr sz="2400" kern="1200">
        <a:solidFill>
          <a:schemeClr val="tx1"/>
        </a:solidFill>
        <a:latin typeface="Times New Roman" pitchFamily="18" charset="0"/>
        <a:ea typeface="Times New Roman (Hebrew)" charset="0"/>
        <a:cs typeface="Times New Roman (Hebrew)"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99B9"/>
    <a:srgbClr val="002394"/>
    <a:srgbClr val="002BB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213"/>
    <p:restoredTop sz="90929"/>
  </p:normalViewPr>
  <p:slideViewPr>
    <p:cSldViewPr snapToGrid="0">
      <p:cViewPr varScale="1">
        <p:scale>
          <a:sx n="68" d="100"/>
          <a:sy n="68" d="100"/>
        </p:scale>
        <p:origin x="80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7" d="100"/>
          <a:sy n="37" d="100"/>
        </p:scale>
        <p:origin x="-145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291" name="Rectangle 3"/>
          <p:cNvSpPr>
            <a:spLocks noGrp="1" noChangeArrowheads="1"/>
          </p:cNvSpPr>
          <p:nvPr>
            <p:ph type="dt" idx="1"/>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12294" name="Rectangle 6"/>
          <p:cNvSpPr>
            <a:spLocks noGrp="1" noChangeArrowheads="1"/>
          </p:cNvSpPr>
          <p:nvPr>
            <p:ph type="ftr" sz="quarter" idx="4"/>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295" name="Rectangle 7"/>
          <p:cNvSpPr>
            <a:spLocks noGrp="1" noChangeArrowheads="1"/>
          </p:cNvSpPr>
          <p:nvPr>
            <p:ph type="sldNum" sz="quarter" idx="5"/>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D8F1646F-2B58-492D-A56A-70720845CEA9}" type="slidenum">
              <a:rPr lang="he-IL" altLang="he-IL"/>
              <a:pPr/>
              <a:t>‹#›</a:t>
            </a:fld>
            <a:endParaRPr lang="en-US" altLang="he-IL"/>
          </a:p>
        </p:txBody>
      </p:sp>
    </p:spTree>
    <p:extLst>
      <p:ext uri="{BB962C8B-B14F-4D97-AF65-F5344CB8AC3E}">
        <p14:creationId xmlns:p14="http://schemas.microsoft.com/office/powerpoint/2010/main" val="273217231"/>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Google Shape;146;p10:notes"/>
          <p:cNvSpPr>
            <a:spLocks noGrp="1" noRot="1" noChangeAspect="1" noTextEdit="1"/>
          </p:cNvSpPr>
          <p:nvPr>
            <p:ph type="sldImg" idx="2"/>
          </p:nvPr>
        </p:nvSpPr>
        <p:spPr bwMode="auto">
          <a:xfrm>
            <a:off x="1371600" y="1143000"/>
            <a:ext cx="4114800" cy="3086100"/>
          </a:xfrm>
          <a:custGeom>
            <a:avLst/>
            <a:gdLst>
              <a:gd name="T0" fmla="*/ 0 w 120000"/>
              <a:gd name="T1" fmla="*/ 0 h 120000"/>
              <a:gd name="T2" fmla="*/ 4114800 w 120000"/>
              <a:gd name="T3" fmla="*/ 0 h 120000"/>
              <a:gd name="T4" fmla="*/ 4114800 w 120000"/>
              <a:gd name="T5" fmla="*/ 3086100 h 120000"/>
              <a:gd name="T6" fmla="*/ 0 w 120000"/>
              <a:gd name="T7" fmla="*/ 3086100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12291" name="Google Shape;147;p10:notes"/>
          <p:cNvSpPr>
            <a:spLocks noGrp="1"/>
          </p:cNvSpPr>
          <p:nvPr>
            <p:ph type="body" idx="1"/>
          </p:nvPr>
        </p:nvSpPr>
        <p:spPr bwMode="auto">
          <a:xfrm>
            <a:off x="685800" y="4400550"/>
            <a:ext cx="5486400" cy="3600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45700" rIns="91425" bIns="45700" numCol="1" anchor="t" anchorCtr="0" compatLnSpc="1">
            <a:prstTxWarp prst="textNoShape">
              <a:avLst/>
            </a:prstTxWarp>
          </a:bodyPr>
          <a:lstStyle/>
          <a:p>
            <a:pPr rtl="1">
              <a:spcBef>
                <a:spcPct val="0"/>
              </a:spcBef>
            </a:pPr>
            <a:endParaRPr lang="en-US" altLang="en-US" smtClean="0"/>
          </a:p>
        </p:txBody>
      </p:sp>
      <p:sp>
        <p:nvSpPr>
          <p:cNvPr id="12292" name="Google Shape;148;p10:notes"/>
          <p:cNvSpPr>
            <a:spLocks noGrp="1"/>
          </p:cNvSpPr>
          <p:nvPr>
            <p:ph type="sldNum" sz="quarter" idx="5"/>
          </p:nvPr>
        </p:nvSpPr>
        <p:spPr bwMode="auto">
          <a:xfrm>
            <a:off x="3884613" y="8685213"/>
            <a:ext cx="2971800" cy="458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D0A2EAE-E198-48C9-B2B2-B2EA82E5D617}" type="slidenum">
              <a:rPr lang="en-GB" altLang="en-US" smtClean="0">
                <a:latin typeface="Calibri" panose="020F0502020204030204" pitchFamily="34" charset="0"/>
              </a:rPr>
              <a:pPr/>
              <a:t>3</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4044312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85BE60-E65E-43B6-88A2-B243AE7AB228}" type="slidenum">
              <a:rPr lang="en-US" smtClean="0"/>
              <a:pPr/>
              <a:t>22</a:t>
            </a:fld>
            <a:endParaRPr lang="en-US"/>
          </a:p>
        </p:txBody>
      </p:sp>
    </p:spTree>
    <p:extLst>
      <p:ext uri="{BB962C8B-B14F-4D97-AF65-F5344CB8AC3E}">
        <p14:creationId xmlns:p14="http://schemas.microsoft.com/office/powerpoint/2010/main" val="2560214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85BE60-E65E-43B6-88A2-B243AE7AB228}" type="slidenum">
              <a:rPr lang="en-US" smtClean="0"/>
              <a:pPr/>
              <a:t>23</a:t>
            </a:fld>
            <a:endParaRPr lang="en-US"/>
          </a:p>
        </p:txBody>
      </p:sp>
    </p:spTree>
    <p:extLst>
      <p:ext uri="{BB962C8B-B14F-4D97-AF65-F5344CB8AC3E}">
        <p14:creationId xmlns:p14="http://schemas.microsoft.com/office/powerpoint/2010/main" val="3752206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15DF4F7-6226-4277-B85D-9DC8D38FEB10}" type="slidenum">
              <a:rPr lang="he-IL" smtClean="0"/>
              <a:pPr eaLnBrk="1" hangingPunct="1"/>
              <a:t>24</a:t>
            </a:fld>
            <a:endParaRPr lang="en-US" smtClean="0"/>
          </a:p>
        </p:txBody>
      </p:sp>
    </p:spTree>
    <p:extLst>
      <p:ext uri="{BB962C8B-B14F-4D97-AF65-F5344CB8AC3E}">
        <p14:creationId xmlns:p14="http://schemas.microsoft.com/office/powerpoint/2010/main" val="2515766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FFF2B40-F1BA-46A0-B396-5881D951D75D}" type="slidenum">
              <a:rPr lang="he-IL" smtClean="0"/>
              <a:pPr eaLnBrk="1" hangingPunct="1"/>
              <a:t>25</a:t>
            </a:fld>
            <a:endParaRPr lang="en-US" smtClean="0"/>
          </a:p>
        </p:txBody>
      </p:sp>
    </p:spTree>
    <p:extLst>
      <p:ext uri="{BB962C8B-B14F-4D97-AF65-F5344CB8AC3E}">
        <p14:creationId xmlns:p14="http://schemas.microsoft.com/office/powerpoint/2010/main" val="42150650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
        <p:nvSpPr>
          <p:cNvPr id="2560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r" rtl="1"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r" rtl="1"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r" rtl="1"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r" rtl="1"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he-IL" altLang="en-US" sz="1200" smtClean="0"/>
              <a:t>המזכירות הפדגוגית, משרד החינוך- תשס"ט</a:t>
            </a:r>
            <a:endParaRPr lang="en-US" altLang="en-US" sz="1200" smtClean="0"/>
          </a:p>
        </p:txBody>
      </p:sp>
      <p:sp>
        <p:nvSpPr>
          <p:cNvPr id="2560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r" rtl="1"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r" rtl="1"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r" rtl="1"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r" rtl="1"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49AAD2D-4250-4F7D-BC49-8B204A438CE7}" type="slidenum">
              <a:rPr lang="he-IL" altLang="en-US" sz="1200"/>
              <a:pPr eaLnBrk="1" hangingPunct="1"/>
              <a:t>30</a:t>
            </a:fld>
            <a:endParaRPr lang="en-US" altLang="en-US" sz="1200"/>
          </a:p>
        </p:txBody>
      </p:sp>
    </p:spTree>
    <p:extLst>
      <p:ext uri="{BB962C8B-B14F-4D97-AF65-F5344CB8AC3E}">
        <p14:creationId xmlns:p14="http://schemas.microsoft.com/office/powerpoint/2010/main" val="2759333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FFF2B40-F1BA-46A0-B396-5881D951D75D}" type="slidenum">
              <a:rPr lang="he-IL" smtClean="0"/>
              <a:pPr eaLnBrk="1" hangingPunct="1"/>
              <a:t>5</a:t>
            </a:fld>
            <a:endParaRPr lang="en-US" smtClean="0"/>
          </a:p>
        </p:txBody>
      </p:sp>
    </p:spTree>
    <p:extLst>
      <p:ext uri="{BB962C8B-B14F-4D97-AF65-F5344CB8AC3E}">
        <p14:creationId xmlns:p14="http://schemas.microsoft.com/office/powerpoint/2010/main" val="2447085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15DF4F7-6226-4277-B85D-9DC8D38FEB10}" type="slidenum">
              <a:rPr lang="he-IL" smtClean="0"/>
              <a:pPr eaLnBrk="1" hangingPunct="1"/>
              <a:t>6</a:t>
            </a:fld>
            <a:endParaRPr lang="en-US" smtClean="0"/>
          </a:p>
        </p:txBody>
      </p:sp>
    </p:spTree>
    <p:extLst>
      <p:ext uri="{BB962C8B-B14F-4D97-AF65-F5344CB8AC3E}">
        <p14:creationId xmlns:p14="http://schemas.microsoft.com/office/powerpoint/2010/main" val="1197596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5pPr>
            <a:lvl6pPr marL="2514600" indent="-228600" algn="r" rtl="1"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6pPr>
            <a:lvl7pPr marL="2971800" indent="-228600" algn="r" rtl="1"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7pPr>
            <a:lvl8pPr marL="3429000" indent="-228600" algn="r" rtl="1"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8pPr>
            <a:lvl9pPr marL="3886200" indent="-228600" algn="r" rtl="1"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pPr>
            <a:r>
              <a:rPr lang="he-IL" altLang="en-US" smtClean="0"/>
              <a:t>עדה רוזנברג, המזכירות הפדגוגית, משרד החינוך</a:t>
            </a:r>
            <a:endParaRPr lang="en-US" altLang="en-US" smtClean="0"/>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5pPr>
            <a:lvl6pPr marL="2514600" indent="-228600" algn="r" rtl="1"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6pPr>
            <a:lvl7pPr marL="2971800" indent="-228600" algn="r" rtl="1"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7pPr>
            <a:lvl8pPr marL="3429000" indent="-228600" algn="r" rtl="1"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8pPr>
            <a:lvl9pPr marL="3886200" indent="-228600" algn="r" rtl="1"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pPr>
            <a:r>
              <a:rPr lang="he-IL" altLang="en-US" smtClean="0"/>
              <a:t>המזכירות הפדגוגית, משרד החינוך- תשס"ט</a:t>
            </a:r>
            <a:endParaRPr lang="en-US" altLang="en-US" smtClean="0"/>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cs typeface="Times New Roman" panose="02020603050405020304" pitchFamily="18" charset="0"/>
              </a:defRPr>
            </a:lvl5pPr>
            <a:lvl6pPr marL="2514600" indent="-228600" algn="r" rtl="1"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6pPr>
            <a:lvl7pPr marL="2971800" indent="-228600" algn="r" rtl="1"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7pPr>
            <a:lvl8pPr marL="3429000" indent="-228600" algn="r" rtl="1"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8pPr>
            <a:lvl9pPr marL="3886200" indent="-228600" algn="r" rtl="1"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pPr>
            <a:fld id="{71E4BB0A-254B-4A1E-A02B-833CB298066F}" type="slidenum">
              <a:rPr lang="he-IL" altLang="en-US"/>
              <a:pPr eaLnBrk="1" hangingPunct="1">
                <a:spcBef>
                  <a:spcPct val="0"/>
                </a:spcBef>
              </a:pPr>
              <a:t>7</a:t>
            </a:fld>
            <a:endParaRPr lang="en-US" altLang="en-US"/>
          </a:p>
        </p:txBody>
      </p:sp>
    </p:spTree>
    <p:extLst>
      <p:ext uri="{BB962C8B-B14F-4D97-AF65-F5344CB8AC3E}">
        <p14:creationId xmlns:p14="http://schemas.microsoft.com/office/powerpoint/2010/main" val="939880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Google Shape;154;p11:notes"/>
          <p:cNvSpPr>
            <a:spLocks noGrp="1" noRot="1" noChangeAspect="1" noTextEdit="1"/>
          </p:cNvSpPr>
          <p:nvPr>
            <p:ph type="sldImg" idx="2"/>
          </p:nvPr>
        </p:nvSpPr>
        <p:spPr bwMode="auto">
          <a:xfrm>
            <a:off x="1371600" y="1143000"/>
            <a:ext cx="4114800" cy="3086100"/>
          </a:xfrm>
          <a:custGeom>
            <a:avLst/>
            <a:gdLst>
              <a:gd name="T0" fmla="*/ 0 w 120000"/>
              <a:gd name="T1" fmla="*/ 0 h 120000"/>
              <a:gd name="T2" fmla="*/ 4114800 w 120000"/>
              <a:gd name="T3" fmla="*/ 0 h 120000"/>
              <a:gd name="T4" fmla="*/ 4114800 w 120000"/>
              <a:gd name="T5" fmla="*/ 3086100 h 120000"/>
              <a:gd name="T6" fmla="*/ 0 w 120000"/>
              <a:gd name="T7" fmla="*/ 3086100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2531" name="Google Shape;155;p11:notes"/>
          <p:cNvSpPr>
            <a:spLocks noGrp="1"/>
          </p:cNvSpPr>
          <p:nvPr>
            <p:ph type="body" idx="1"/>
          </p:nvPr>
        </p:nvSpPr>
        <p:spPr bwMode="auto">
          <a:xfrm>
            <a:off x="685800" y="4400550"/>
            <a:ext cx="5486400" cy="3600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45700" rIns="91425" bIns="45700" numCol="1" anchor="t" anchorCtr="0" compatLnSpc="1">
            <a:prstTxWarp prst="textNoShape">
              <a:avLst/>
            </a:prstTxWarp>
          </a:bodyPr>
          <a:lstStyle/>
          <a:p>
            <a:pPr>
              <a:spcBef>
                <a:spcPct val="0"/>
              </a:spcBef>
            </a:pPr>
            <a:endParaRPr lang="en-US" altLang="en-US" smtClean="0"/>
          </a:p>
        </p:txBody>
      </p:sp>
      <p:sp>
        <p:nvSpPr>
          <p:cNvPr id="22532" name="Google Shape;156;p11:notes"/>
          <p:cNvSpPr>
            <a:spLocks noGrp="1"/>
          </p:cNvSpPr>
          <p:nvPr>
            <p:ph type="sldNum" sz="quarter" idx="5"/>
          </p:nvPr>
        </p:nvSpPr>
        <p:spPr bwMode="auto">
          <a:xfrm>
            <a:off x="3884613" y="8685213"/>
            <a:ext cx="2971800" cy="458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6672B79-D985-44DD-A32D-1824F0C582F4}" type="slidenum">
              <a:rPr lang="en-GB" altLang="en-US" smtClean="0">
                <a:latin typeface="Calibri" panose="020F0502020204030204" pitchFamily="34" charset="0"/>
              </a:rPr>
              <a:pPr/>
              <a:t>9</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498118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85BE60-E65E-43B6-88A2-B243AE7AB228}" type="slidenum">
              <a:rPr lang="en-US" smtClean="0"/>
              <a:pPr/>
              <a:t>18</a:t>
            </a:fld>
            <a:endParaRPr lang="en-US"/>
          </a:p>
        </p:txBody>
      </p:sp>
    </p:spTree>
    <p:extLst>
      <p:ext uri="{BB962C8B-B14F-4D97-AF65-F5344CB8AC3E}">
        <p14:creationId xmlns:p14="http://schemas.microsoft.com/office/powerpoint/2010/main" val="2832891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85BE60-E65E-43B6-88A2-B243AE7AB228}" type="slidenum">
              <a:rPr lang="en-US" smtClean="0"/>
              <a:pPr/>
              <a:t>19</a:t>
            </a:fld>
            <a:endParaRPr lang="en-US"/>
          </a:p>
        </p:txBody>
      </p:sp>
    </p:spTree>
    <p:extLst>
      <p:ext uri="{BB962C8B-B14F-4D97-AF65-F5344CB8AC3E}">
        <p14:creationId xmlns:p14="http://schemas.microsoft.com/office/powerpoint/2010/main" val="77504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85BE60-E65E-43B6-88A2-B243AE7AB228}" type="slidenum">
              <a:rPr lang="en-US" smtClean="0"/>
              <a:pPr/>
              <a:t>20</a:t>
            </a:fld>
            <a:endParaRPr lang="en-US"/>
          </a:p>
        </p:txBody>
      </p:sp>
    </p:spTree>
    <p:extLst>
      <p:ext uri="{BB962C8B-B14F-4D97-AF65-F5344CB8AC3E}">
        <p14:creationId xmlns:p14="http://schemas.microsoft.com/office/powerpoint/2010/main" val="2837587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85BE60-E65E-43B6-88A2-B243AE7AB228}" type="slidenum">
              <a:rPr lang="en-US" smtClean="0"/>
              <a:pPr/>
              <a:t>21</a:t>
            </a:fld>
            <a:endParaRPr lang="en-US"/>
          </a:p>
        </p:txBody>
      </p:sp>
    </p:spTree>
    <p:extLst>
      <p:ext uri="{BB962C8B-B14F-4D97-AF65-F5344CB8AC3E}">
        <p14:creationId xmlns:p14="http://schemas.microsoft.com/office/powerpoint/2010/main" val="2123579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p>
        </p:txBody>
      </p:sp>
      <p:sp>
        <p:nvSpPr>
          <p:cNvPr id="4" name="Rectangle 4"/>
          <p:cNvSpPr>
            <a:spLocks noGrp="1" noChangeArrowheads="1"/>
          </p:cNvSpPr>
          <p:nvPr>
            <p:ph type="dt" sz="half" idx="10"/>
          </p:nvPr>
        </p:nvSpPr>
        <p:spPr>
          <a:xfrm>
            <a:off x="5791200" y="6404984"/>
            <a:ext cx="3044952" cy="36576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04800" y="6410848"/>
            <a:ext cx="3581400" cy="36576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4343400" y="1040174"/>
            <a:ext cx="457200" cy="441325"/>
          </a:xfrm>
          <a:prstGeom prst="rect">
            <a:avLst/>
          </a:prstGeom>
          <a:ln/>
        </p:spPr>
        <p:txBody>
          <a:bodyPr/>
          <a:lstStyle>
            <a:lvl1pPr>
              <a:defRPr/>
            </a:lvl1pPr>
          </a:lstStyle>
          <a:p>
            <a:pPr>
              <a:defRPr/>
            </a:pPr>
            <a:fld id="{46916F71-8417-4871-9CC7-5B67D6DE2421}" type="slidenum">
              <a:rPr lang="he-IL"/>
              <a:pPr>
                <a:defRPr/>
              </a:pPr>
              <a:t>‹#›</a:t>
            </a:fld>
            <a:endParaRPr lang="en-US"/>
          </a:p>
        </p:txBody>
      </p:sp>
    </p:spTree>
    <p:extLst>
      <p:ext uri="{BB962C8B-B14F-4D97-AF65-F5344CB8AC3E}">
        <p14:creationId xmlns:p14="http://schemas.microsoft.com/office/powerpoint/2010/main" val="58699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huji.ac.il/"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9"/>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0" y="609600"/>
            <a:ext cx="9144000" cy="228600"/>
          </a:xfrm>
          <a:prstGeom prst="rect">
            <a:avLst/>
          </a:prstGeom>
          <a:gradFill rotWithShape="0">
            <a:gsLst>
              <a:gs pos="0">
                <a:srgbClr val="0061C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Times New Roman (Hebrew)" charset="0"/>
                <a:cs typeface="Times New Roman (Hebrew)" charset="0"/>
              </a:defRPr>
            </a:lvl1pPr>
            <a:lvl2pPr marL="742950" indent="-285750" eaLnBrk="0" hangingPunct="0">
              <a:defRPr sz="2400">
                <a:solidFill>
                  <a:schemeClr val="tx1"/>
                </a:solidFill>
                <a:latin typeface="Times New Roman" pitchFamily="18" charset="0"/>
                <a:ea typeface="Times New Roman (Hebrew)" charset="0"/>
                <a:cs typeface="Times New Roman (Hebrew)" charset="0"/>
              </a:defRPr>
            </a:lvl2pPr>
            <a:lvl3pPr marL="1143000" indent="-228600" eaLnBrk="0" hangingPunct="0">
              <a:defRPr sz="2400">
                <a:solidFill>
                  <a:schemeClr val="tx1"/>
                </a:solidFill>
                <a:latin typeface="Times New Roman" pitchFamily="18" charset="0"/>
                <a:ea typeface="Times New Roman (Hebrew)" charset="0"/>
                <a:cs typeface="Times New Roman (Hebrew)" charset="0"/>
              </a:defRPr>
            </a:lvl3pPr>
            <a:lvl4pPr marL="1600200" indent="-228600" eaLnBrk="0" hangingPunct="0">
              <a:defRPr sz="2400">
                <a:solidFill>
                  <a:schemeClr val="tx1"/>
                </a:solidFill>
                <a:latin typeface="Times New Roman" pitchFamily="18" charset="0"/>
                <a:ea typeface="Times New Roman (Hebrew)" charset="0"/>
                <a:cs typeface="Times New Roman (Hebrew)" charset="0"/>
              </a:defRPr>
            </a:lvl4pPr>
            <a:lvl5pPr marL="2057400" indent="-228600" eaLnBrk="0" hangingPunct="0">
              <a:defRPr sz="2400">
                <a:solidFill>
                  <a:schemeClr val="tx1"/>
                </a:solidFill>
                <a:latin typeface="Times New Roman" pitchFamily="18" charset="0"/>
                <a:ea typeface="Times New Roman (Hebrew)" charset="0"/>
                <a:cs typeface="Times New Roman (Hebrew)" charset="0"/>
              </a:defRPr>
            </a:lvl5pPr>
            <a:lvl6pPr marL="2514600" indent="-228600" eaLnBrk="0" fontAlgn="base" hangingPunct="0">
              <a:spcBef>
                <a:spcPct val="0"/>
              </a:spcBef>
              <a:spcAft>
                <a:spcPct val="0"/>
              </a:spcAft>
              <a:defRPr sz="2400">
                <a:solidFill>
                  <a:schemeClr val="tx1"/>
                </a:solidFill>
                <a:latin typeface="Times New Roman" pitchFamily="18" charset="0"/>
                <a:ea typeface="Times New Roman (Hebrew)" charset="0"/>
                <a:cs typeface="Times New Roman (Hebrew)" charset="0"/>
              </a:defRPr>
            </a:lvl6pPr>
            <a:lvl7pPr marL="2971800" indent="-228600" eaLnBrk="0" fontAlgn="base" hangingPunct="0">
              <a:spcBef>
                <a:spcPct val="0"/>
              </a:spcBef>
              <a:spcAft>
                <a:spcPct val="0"/>
              </a:spcAft>
              <a:defRPr sz="2400">
                <a:solidFill>
                  <a:schemeClr val="tx1"/>
                </a:solidFill>
                <a:latin typeface="Times New Roman" pitchFamily="18" charset="0"/>
                <a:ea typeface="Times New Roman (Hebrew)" charset="0"/>
                <a:cs typeface="Times New Roman (Hebrew)" charset="0"/>
              </a:defRPr>
            </a:lvl7pPr>
            <a:lvl8pPr marL="3429000" indent="-228600" eaLnBrk="0" fontAlgn="base" hangingPunct="0">
              <a:spcBef>
                <a:spcPct val="0"/>
              </a:spcBef>
              <a:spcAft>
                <a:spcPct val="0"/>
              </a:spcAft>
              <a:defRPr sz="2400">
                <a:solidFill>
                  <a:schemeClr val="tx1"/>
                </a:solidFill>
                <a:latin typeface="Times New Roman" pitchFamily="18" charset="0"/>
                <a:ea typeface="Times New Roman (Hebrew)" charset="0"/>
                <a:cs typeface="Times New Roman (Hebrew)" charset="0"/>
              </a:defRPr>
            </a:lvl8pPr>
            <a:lvl9pPr marL="3886200" indent="-228600" eaLnBrk="0" fontAlgn="base" hangingPunct="0">
              <a:spcBef>
                <a:spcPct val="0"/>
              </a:spcBef>
              <a:spcAft>
                <a:spcPct val="0"/>
              </a:spcAft>
              <a:defRPr sz="2400">
                <a:solidFill>
                  <a:schemeClr val="tx1"/>
                </a:solidFill>
                <a:latin typeface="Times New Roman" pitchFamily="18" charset="0"/>
                <a:ea typeface="Times New Roman (Hebrew)" charset="0"/>
                <a:cs typeface="Times New Roman (Hebrew)" charset="0"/>
              </a:defRPr>
            </a:lvl9pPr>
          </a:lstStyle>
          <a:p>
            <a:pPr eaLnBrk="1" hangingPunct="1">
              <a:defRPr/>
            </a:pPr>
            <a:endParaRPr kumimoji="1" lang="en-US" altLang="he-IL" sz="1800" smtClean="0">
              <a:solidFill>
                <a:srgbClr val="0058B0"/>
              </a:solidFill>
            </a:endParaRPr>
          </a:p>
        </p:txBody>
      </p:sp>
      <p:sp>
        <p:nvSpPr>
          <p:cNvPr id="6147" name="Text Box 3"/>
          <p:cNvSpPr txBox="1">
            <a:spLocks noChangeArrowheads="1"/>
          </p:cNvSpPr>
          <p:nvPr/>
        </p:nvSpPr>
        <p:spPr bwMode="auto">
          <a:xfrm>
            <a:off x="4724400" y="533400"/>
            <a:ext cx="3962400" cy="366713"/>
          </a:xfrm>
          <a:prstGeom prst="rect">
            <a:avLst/>
          </a:prstGeom>
          <a:noFill/>
          <a:ln w="9525">
            <a:noFill/>
            <a:miter lim="800000"/>
            <a:headEnd/>
            <a:tailEnd/>
          </a:ln>
          <a:effectLst/>
        </p:spPr>
        <p:txBody>
          <a:bodyPr>
            <a:spAutoFit/>
          </a:bodyPr>
          <a:lstStyle/>
          <a:p>
            <a:pPr>
              <a:spcBef>
                <a:spcPct val="50000"/>
              </a:spcBef>
            </a:pPr>
            <a:r>
              <a:rPr lang="he-IL" altLang="he-IL" sz="1800">
                <a:solidFill>
                  <a:srgbClr val="004890"/>
                </a:solidFill>
              </a:rPr>
              <a:t> פרופ' ענת זוהר, בי</a:t>
            </a:r>
            <a:r>
              <a:rPr lang="en-US" altLang="he-IL" sz="1800">
                <a:solidFill>
                  <a:srgbClr val="004890"/>
                </a:solidFill>
              </a:rPr>
              <a:t>”</a:t>
            </a:r>
            <a:r>
              <a:rPr lang="he-IL" altLang="he-IL" sz="1800">
                <a:solidFill>
                  <a:srgbClr val="004890"/>
                </a:solidFill>
              </a:rPr>
              <a:t>ס לחינוך</a:t>
            </a:r>
            <a:endParaRPr lang="en-US" altLang="he-IL" sz="1800">
              <a:solidFill>
                <a:srgbClr val="004890"/>
              </a:solidFill>
            </a:endParaRPr>
          </a:p>
        </p:txBody>
      </p:sp>
      <p:pic>
        <p:nvPicPr>
          <p:cNvPr id="1028" name="Picture 4" descr="לאתר האוניברסיטה העברית">
            <a:hlinkClick r:id="rId14"/>
          </p:cNvPr>
          <p:cNvPicPr>
            <a:picLocks noChangeAspect="1" noChangeArrowheads="1"/>
          </p:cNvPicPr>
          <p:nvPr/>
        </p:nvPicPr>
        <p:blipFill>
          <a:blip r:embed="rId15" cstate="print"/>
          <a:srcRect/>
          <a:stretch>
            <a:fillRect/>
          </a:stretch>
        </p:blipFill>
        <p:spPr bwMode="auto">
          <a:xfrm>
            <a:off x="838200" y="228600"/>
            <a:ext cx="620713" cy="936625"/>
          </a:xfrm>
          <a:prstGeom prst="rect">
            <a:avLst/>
          </a:prstGeom>
          <a:noFill/>
          <a:ln w="9525">
            <a:noFill/>
            <a:miter lim="800000"/>
            <a:headEnd/>
            <a:tailEnd/>
          </a:ln>
        </p:spPr>
      </p:pic>
      <p:sp>
        <p:nvSpPr>
          <p:cNvPr id="1029" name="Oval 5"/>
          <p:cNvSpPr>
            <a:spLocks noChangeArrowheads="1"/>
          </p:cNvSpPr>
          <p:nvPr/>
        </p:nvSpPr>
        <p:spPr bwMode="auto">
          <a:xfrm>
            <a:off x="457200" y="228600"/>
            <a:ext cx="2209800" cy="990600"/>
          </a:xfrm>
          <a:prstGeom prst="ellipse">
            <a:avLst/>
          </a:prstGeom>
          <a:noFill/>
          <a:ln w="9525">
            <a:solidFill>
              <a:srgbClr val="CEF6EE"/>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ea typeface="Times New Roman (Hebrew)" charset="0"/>
                <a:cs typeface="Times New Roman (Hebrew)" charset="0"/>
              </a:defRPr>
            </a:lvl1pPr>
            <a:lvl2pPr marL="742950" indent="-285750" eaLnBrk="0" hangingPunct="0">
              <a:defRPr sz="2400">
                <a:solidFill>
                  <a:schemeClr val="tx1"/>
                </a:solidFill>
                <a:latin typeface="Times New Roman" pitchFamily="18" charset="0"/>
                <a:ea typeface="Times New Roman (Hebrew)" charset="0"/>
                <a:cs typeface="Times New Roman (Hebrew)" charset="0"/>
              </a:defRPr>
            </a:lvl2pPr>
            <a:lvl3pPr marL="1143000" indent="-228600" eaLnBrk="0" hangingPunct="0">
              <a:defRPr sz="2400">
                <a:solidFill>
                  <a:schemeClr val="tx1"/>
                </a:solidFill>
                <a:latin typeface="Times New Roman" pitchFamily="18" charset="0"/>
                <a:ea typeface="Times New Roman (Hebrew)" charset="0"/>
                <a:cs typeface="Times New Roman (Hebrew)" charset="0"/>
              </a:defRPr>
            </a:lvl3pPr>
            <a:lvl4pPr marL="1600200" indent="-228600" eaLnBrk="0" hangingPunct="0">
              <a:defRPr sz="2400">
                <a:solidFill>
                  <a:schemeClr val="tx1"/>
                </a:solidFill>
                <a:latin typeface="Times New Roman" pitchFamily="18" charset="0"/>
                <a:ea typeface="Times New Roman (Hebrew)" charset="0"/>
                <a:cs typeface="Times New Roman (Hebrew)" charset="0"/>
              </a:defRPr>
            </a:lvl4pPr>
            <a:lvl5pPr marL="2057400" indent="-228600" eaLnBrk="0" hangingPunct="0">
              <a:defRPr sz="2400">
                <a:solidFill>
                  <a:schemeClr val="tx1"/>
                </a:solidFill>
                <a:latin typeface="Times New Roman" pitchFamily="18" charset="0"/>
                <a:ea typeface="Times New Roman (Hebrew)" charset="0"/>
                <a:cs typeface="Times New Roman (Hebrew)" charset="0"/>
              </a:defRPr>
            </a:lvl5pPr>
            <a:lvl6pPr marL="2514600" indent="-228600" eaLnBrk="0" fontAlgn="base" hangingPunct="0">
              <a:spcBef>
                <a:spcPct val="0"/>
              </a:spcBef>
              <a:spcAft>
                <a:spcPct val="0"/>
              </a:spcAft>
              <a:defRPr sz="2400">
                <a:solidFill>
                  <a:schemeClr val="tx1"/>
                </a:solidFill>
                <a:latin typeface="Times New Roman" pitchFamily="18" charset="0"/>
                <a:ea typeface="Times New Roman (Hebrew)" charset="0"/>
                <a:cs typeface="Times New Roman (Hebrew)" charset="0"/>
              </a:defRPr>
            </a:lvl6pPr>
            <a:lvl7pPr marL="2971800" indent="-228600" eaLnBrk="0" fontAlgn="base" hangingPunct="0">
              <a:spcBef>
                <a:spcPct val="0"/>
              </a:spcBef>
              <a:spcAft>
                <a:spcPct val="0"/>
              </a:spcAft>
              <a:defRPr sz="2400">
                <a:solidFill>
                  <a:schemeClr val="tx1"/>
                </a:solidFill>
                <a:latin typeface="Times New Roman" pitchFamily="18" charset="0"/>
                <a:ea typeface="Times New Roman (Hebrew)" charset="0"/>
                <a:cs typeface="Times New Roman (Hebrew)" charset="0"/>
              </a:defRPr>
            </a:lvl7pPr>
            <a:lvl8pPr marL="3429000" indent="-228600" eaLnBrk="0" fontAlgn="base" hangingPunct="0">
              <a:spcBef>
                <a:spcPct val="0"/>
              </a:spcBef>
              <a:spcAft>
                <a:spcPct val="0"/>
              </a:spcAft>
              <a:defRPr sz="2400">
                <a:solidFill>
                  <a:schemeClr val="tx1"/>
                </a:solidFill>
                <a:latin typeface="Times New Roman" pitchFamily="18" charset="0"/>
                <a:ea typeface="Times New Roman (Hebrew)" charset="0"/>
                <a:cs typeface="Times New Roman (Hebrew)" charset="0"/>
              </a:defRPr>
            </a:lvl8pPr>
            <a:lvl9pPr marL="3886200" indent="-228600" eaLnBrk="0" fontAlgn="base" hangingPunct="0">
              <a:spcBef>
                <a:spcPct val="0"/>
              </a:spcBef>
              <a:spcAft>
                <a:spcPct val="0"/>
              </a:spcAft>
              <a:defRPr sz="2400">
                <a:solidFill>
                  <a:schemeClr val="tx1"/>
                </a:solidFill>
                <a:latin typeface="Times New Roman" pitchFamily="18" charset="0"/>
                <a:ea typeface="Times New Roman (Hebrew)" charset="0"/>
                <a:cs typeface="Times New Roman (Hebrew)" charset="0"/>
              </a:defRPr>
            </a:lvl9pPr>
          </a:lstStyle>
          <a:p>
            <a:pPr eaLnBrk="1" hangingPunct="1">
              <a:defRPr/>
            </a:pPr>
            <a:endParaRPr lang="en-US" altLang="he-IL" smtClean="0"/>
          </a:p>
        </p:txBody>
      </p:sp>
      <p:sp>
        <p:nvSpPr>
          <p:cNvPr id="1030" name="WordArt 6"/>
          <p:cNvSpPr>
            <a:spLocks noChangeArrowheads="1" noChangeShapeType="1" noTextEdit="1"/>
          </p:cNvSpPr>
          <p:nvPr/>
        </p:nvSpPr>
        <p:spPr bwMode="auto">
          <a:xfrm>
            <a:off x="762000" y="533400"/>
            <a:ext cx="152400" cy="409575"/>
          </a:xfrm>
          <a:prstGeom prst="rect">
            <a:avLst/>
          </a:prstGeom>
        </p:spPr>
        <p:txBody>
          <a:bodyPr wrap="none" fromWordArt="1">
            <a:prstTxWarp prst="textPlain">
              <a:avLst>
                <a:gd name="adj" fmla="val 50000"/>
              </a:avLst>
            </a:prstTxWarp>
          </a:bodyPr>
          <a:lstStyle/>
          <a:p>
            <a:pPr algn="ctr" rtl="0"/>
            <a:r>
              <a:rPr lang="he-IL" sz="2800" kern="10">
                <a:ln w="9525">
                  <a:solidFill>
                    <a:srgbClr val="004890"/>
                  </a:solidFill>
                  <a:round/>
                  <a:headEnd/>
                  <a:tailEnd/>
                </a:ln>
                <a:solidFill>
                  <a:srgbClr val="333399"/>
                </a:solidFill>
                <a:latin typeface="Arial"/>
                <a:cs typeface="Arial"/>
              </a:rPr>
              <a:t>[</a:t>
            </a:r>
          </a:p>
        </p:txBody>
      </p:sp>
      <p:sp>
        <p:nvSpPr>
          <p:cNvPr id="1031" name="WordArt 7"/>
          <p:cNvSpPr>
            <a:spLocks noChangeArrowheads="1" noChangeShapeType="1" noTextEdit="1"/>
          </p:cNvSpPr>
          <p:nvPr/>
        </p:nvSpPr>
        <p:spPr bwMode="auto">
          <a:xfrm flipH="1">
            <a:off x="8686800" y="381000"/>
            <a:ext cx="152400" cy="409575"/>
          </a:xfrm>
          <a:prstGeom prst="rect">
            <a:avLst/>
          </a:prstGeom>
        </p:spPr>
        <p:txBody>
          <a:bodyPr wrap="none" fromWordArt="1">
            <a:prstTxWarp prst="textPlain">
              <a:avLst>
                <a:gd name="adj" fmla="val 50000"/>
              </a:avLst>
            </a:prstTxWarp>
          </a:bodyPr>
          <a:lstStyle/>
          <a:p>
            <a:pPr algn="ctr" rtl="0"/>
            <a:r>
              <a:rPr lang="he-IL" sz="2800" kern="10">
                <a:ln w="9525">
                  <a:solidFill>
                    <a:srgbClr val="B6E4F4"/>
                  </a:solidFill>
                  <a:round/>
                  <a:headEnd/>
                  <a:tailEnd/>
                </a:ln>
                <a:solidFill>
                  <a:srgbClr val="B6E4F4"/>
                </a:solidFill>
                <a:latin typeface="Arial"/>
                <a:cs typeface="Arial"/>
              </a:rPr>
              <a:t>[</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ransition/>
  <p:txStyles>
    <p:titleStyle>
      <a:lvl1pPr algn="ctr" rtl="1" eaLnBrk="0" fontAlgn="base" hangingPunct="0">
        <a:spcBef>
          <a:spcPct val="0"/>
        </a:spcBef>
        <a:spcAft>
          <a:spcPct val="0"/>
        </a:spcAft>
        <a:defRPr sz="2000">
          <a:solidFill>
            <a:schemeClr val="tx2"/>
          </a:solidFill>
          <a:latin typeface="+mj-lt"/>
          <a:ea typeface="+mj-ea"/>
          <a:cs typeface="+mj-cs"/>
        </a:defRPr>
      </a:lvl1pPr>
      <a:lvl2pPr algn="ctr" rtl="1" eaLnBrk="0" fontAlgn="base" hangingPunct="0">
        <a:spcBef>
          <a:spcPct val="0"/>
        </a:spcBef>
        <a:spcAft>
          <a:spcPct val="0"/>
        </a:spcAft>
        <a:defRPr sz="2000">
          <a:solidFill>
            <a:schemeClr val="tx2"/>
          </a:solidFill>
          <a:latin typeface="Times New Roman" pitchFamily="18" charset="0"/>
          <a:ea typeface="Times New Roman (Hebrew)" charset="0"/>
          <a:cs typeface="Times New Roman (Hebrew)" charset="0"/>
        </a:defRPr>
      </a:lvl2pPr>
      <a:lvl3pPr algn="ctr" rtl="1" eaLnBrk="0" fontAlgn="base" hangingPunct="0">
        <a:spcBef>
          <a:spcPct val="0"/>
        </a:spcBef>
        <a:spcAft>
          <a:spcPct val="0"/>
        </a:spcAft>
        <a:defRPr sz="2000">
          <a:solidFill>
            <a:schemeClr val="tx2"/>
          </a:solidFill>
          <a:latin typeface="Times New Roman" pitchFamily="18" charset="0"/>
          <a:ea typeface="Times New Roman (Hebrew)" charset="0"/>
          <a:cs typeface="Times New Roman (Hebrew)" charset="0"/>
        </a:defRPr>
      </a:lvl3pPr>
      <a:lvl4pPr algn="ctr" rtl="1" eaLnBrk="0" fontAlgn="base" hangingPunct="0">
        <a:spcBef>
          <a:spcPct val="0"/>
        </a:spcBef>
        <a:spcAft>
          <a:spcPct val="0"/>
        </a:spcAft>
        <a:defRPr sz="2000">
          <a:solidFill>
            <a:schemeClr val="tx2"/>
          </a:solidFill>
          <a:latin typeface="Times New Roman" pitchFamily="18" charset="0"/>
          <a:ea typeface="Times New Roman (Hebrew)" charset="0"/>
          <a:cs typeface="Times New Roman (Hebrew)" charset="0"/>
        </a:defRPr>
      </a:lvl4pPr>
      <a:lvl5pPr algn="ctr" rtl="1" eaLnBrk="0" fontAlgn="base" hangingPunct="0">
        <a:spcBef>
          <a:spcPct val="0"/>
        </a:spcBef>
        <a:spcAft>
          <a:spcPct val="0"/>
        </a:spcAft>
        <a:defRPr sz="2000">
          <a:solidFill>
            <a:schemeClr val="tx2"/>
          </a:solidFill>
          <a:latin typeface="Times New Roman" pitchFamily="18" charset="0"/>
          <a:ea typeface="Times New Roman (Hebrew)" charset="0"/>
          <a:cs typeface="Times New Roman (Hebrew)" charset="0"/>
        </a:defRPr>
      </a:lvl5pPr>
      <a:lvl6pPr marL="457200" algn="ctr" rtl="1" fontAlgn="base">
        <a:spcBef>
          <a:spcPct val="0"/>
        </a:spcBef>
        <a:spcAft>
          <a:spcPct val="0"/>
        </a:spcAft>
        <a:defRPr sz="2000">
          <a:solidFill>
            <a:schemeClr val="tx2"/>
          </a:solidFill>
          <a:latin typeface="Times New Roman" pitchFamily="18" charset="0"/>
          <a:ea typeface="Times New Roman (Hebrew)" charset="0"/>
          <a:cs typeface="Times New Roman (Hebrew)" charset="0"/>
        </a:defRPr>
      </a:lvl6pPr>
      <a:lvl7pPr marL="914400" algn="ctr" rtl="1" fontAlgn="base">
        <a:spcBef>
          <a:spcPct val="0"/>
        </a:spcBef>
        <a:spcAft>
          <a:spcPct val="0"/>
        </a:spcAft>
        <a:defRPr sz="2000">
          <a:solidFill>
            <a:schemeClr val="tx2"/>
          </a:solidFill>
          <a:latin typeface="Times New Roman" pitchFamily="18" charset="0"/>
          <a:ea typeface="Times New Roman (Hebrew)" charset="0"/>
          <a:cs typeface="Times New Roman (Hebrew)" charset="0"/>
        </a:defRPr>
      </a:lvl7pPr>
      <a:lvl8pPr marL="1371600" algn="ctr" rtl="1" fontAlgn="base">
        <a:spcBef>
          <a:spcPct val="0"/>
        </a:spcBef>
        <a:spcAft>
          <a:spcPct val="0"/>
        </a:spcAft>
        <a:defRPr sz="2000">
          <a:solidFill>
            <a:schemeClr val="tx2"/>
          </a:solidFill>
          <a:latin typeface="Times New Roman" pitchFamily="18" charset="0"/>
          <a:ea typeface="Times New Roman (Hebrew)" charset="0"/>
          <a:cs typeface="Times New Roman (Hebrew)" charset="0"/>
        </a:defRPr>
      </a:lvl8pPr>
      <a:lvl9pPr marL="1828800" algn="ctr" rtl="1" fontAlgn="base">
        <a:spcBef>
          <a:spcPct val="0"/>
        </a:spcBef>
        <a:spcAft>
          <a:spcPct val="0"/>
        </a:spcAft>
        <a:defRPr sz="2000">
          <a:solidFill>
            <a:schemeClr val="tx2"/>
          </a:solidFill>
          <a:latin typeface="Times New Roman" pitchFamily="18" charset="0"/>
          <a:ea typeface="Times New Roman (Hebrew)" charset="0"/>
          <a:cs typeface="Times New Roman (Hebrew)"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ea typeface="+mn-ea"/>
          <a:cs typeface="+mn-cs"/>
        </a:defRPr>
      </a:lvl2pPr>
      <a:lvl3pPr marL="1143000" indent="-228600" algn="r" rtl="1" eaLnBrk="0" fontAlgn="base" hangingPunct="0">
        <a:spcBef>
          <a:spcPct val="20000"/>
        </a:spcBef>
        <a:spcAft>
          <a:spcPct val="0"/>
        </a:spcAft>
        <a:buChar char="•"/>
        <a:defRPr sz="2400">
          <a:solidFill>
            <a:schemeClr val="tx1"/>
          </a:solidFill>
          <a:latin typeface="+mn-lt"/>
          <a:ea typeface="+mn-ea"/>
          <a:cs typeface="+mn-cs"/>
        </a:defRPr>
      </a:lvl3pPr>
      <a:lvl4pPr marL="1600200" indent="-228600" algn="r" rtl="1" eaLnBrk="0" fontAlgn="base" hangingPunct="0">
        <a:spcBef>
          <a:spcPct val="20000"/>
        </a:spcBef>
        <a:spcAft>
          <a:spcPct val="0"/>
        </a:spcAft>
        <a:buChar char="–"/>
        <a:defRPr sz="2000">
          <a:solidFill>
            <a:schemeClr val="tx1"/>
          </a:solidFill>
          <a:latin typeface="+mn-lt"/>
          <a:ea typeface="+mn-ea"/>
          <a:cs typeface="+mn-cs"/>
        </a:defRPr>
      </a:lvl4pPr>
      <a:lvl5pPr marL="2057400" indent="-228600" algn="r" rtl="1" eaLnBrk="0" fontAlgn="base" hangingPunct="0">
        <a:spcBef>
          <a:spcPct val="20000"/>
        </a:spcBef>
        <a:spcAft>
          <a:spcPct val="0"/>
        </a:spcAft>
        <a:buChar char="»"/>
        <a:defRPr sz="2000">
          <a:solidFill>
            <a:schemeClr val="tx1"/>
          </a:solidFill>
          <a:latin typeface="+mn-lt"/>
          <a:ea typeface="+mn-ea"/>
          <a:cs typeface="+mn-cs"/>
        </a:defRPr>
      </a:lvl5pPr>
      <a:lvl6pPr marL="2514600" indent="-228600" algn="r" rtl="1" fontAlgn="base">
        <a:spcBef>
          <a:spcPct val="20000"/>
        </a:spcBef>
        <a:spcAft>
          <a:spcPct val="0"/>
        </a:spcAft>
        <a:buChar char="»"/>
        <a:defRPr sz="2000">
          <a:solidFill>
            <a:schemeClr val="tx1"/>
          </a:solidFill>
          <a:latin typeface="+mn-lt"/>
          <a:ea typeface="+mn-ea"/>
          <a:cs typeface="+mn-cs"/>
        </a:defRPr>
      </a:lvl6pPr>
      <a:lvl7pPr marL="2971800" indent="-228600" algn="r" rtl="1" fontAlgn="base">
        <a:spcBef>
          <a:spcPct val="20000"/>
        </a:spcBef>
        <a:spcAft>
          <a:spcPct val="0"/>
        </a:spcAft>
        <a:buChar char="»"/>
        <a:defRPr sz="2000">
          <a:solidFill>
            <a:schemeClr val="tx1"/>
          </a:solidFill>
          <a:latin typeface="+mn-lt"/>
          <a:ea typeface="+mn-ea"/>
          <a:cs typeface="+mn-cs"/>
        </a:defRPr>
      </a:lvl7pPr>
      <a:lvl8pPr marL="3429000" indent="-228600" algn="r" rtl="1" fontAlgn="base">
        <a:spcBef>
          <a:spcPct val="20000"/>
        </a:spcBef>
        <a:spcAft>
          <a:spcPct val="0"/>
        </a:spcAft>
        <a:buChar char="»"/>
        <a:defRPr sz="2000">
          <a:solidFill>
            <a:schemeClr val="tx1"/>
          </a:solidFill>
          <a:latin typeface="+mn-lt"/>
          <a:ea typeface="+mn-ea"/>
          <a:cs typeface="+mn-cs"/>
        </a:defRPr>
      </a:lvl8pPr>
      <a:lvl9pPr marL="3886200" indent="-228600" algn="r" rtl="1"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zPeiaBPTxnI" TargetMode="External"/><Relationship Id="rId2" Type="http://schemas.openxmlformats.org/officeDocument/2006/relationships/hyperlink" Target="https://www.youtube.com/watch?v=ab7IYrigx7k"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hyperlink" Target="http://meyda.education.gov.il/files/Tochniyot_Limudim/Portal/EstrategyotChashiva.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annotation_id=annotation_1871640555&amp;feature=iv&amp;src_vid=XrJjfDUzD7M&amp;v=uqZiIO0YI7Y" TargetMode="External"/><Relationship Id="rId2" Type="http://schemas.openxmlformats.org/officeDocument/2006/relationships/hyperlink" Target="https://www.youtube.com/watch?v=YmwwrGV_ai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he-IL" sz="4000" dirty="0" smtClean="0">
                <a:solidFill>
                  <a:schemeClr val="accent6">
                    <a:lumMod val="75000"/>
                  </a:schemeClr>
                </a:solidFill>
              </a:rPr>
              <a:t>פיתוח חשיבה וחוסן</a:t>
            </a:r>
            <a:endParaRPr lang="en-US" sz="4000" dirty="0">
              <a:solidFill>
                <a:schemeClr val="accent6">
                  <a:lumMod val="75000"/>
                </a:schemeClr>
              </a:solidFill>
            </a:endParaRPr>
          </a:p>
        </p:txBody>
      </p:sp>
      <p:sp>
        <p:nvSpPr>
          <p:cNvPr id="3" name="Subtitle 2"/>
          <p:cNvSpPr>
            <a:spLocks noGrp="1"/>
          </p:cNvSpPr>
          <p:nvPr>
            <p:ph type="subTitle" idx="1"/>
          </p:nvPr>
        </p:nvSpPr>
        <p:spPr/>
        <p:txBody>
          <a:bodyPr/>
          <a:lstStyle/>
          <a:p>
            <a:r>
              <a:rPr lang="he-IL" dirty="0" smtClean="0">
                <a:solidFill>
                  <a:schemeClr val="accent6">
                    <a:lumMod val="75000"/>
                  </a:schemeClr>
                </a:solidFill>
              </a:rPr>
              <a:t>פרופ' ענת זוהר, האוניברסיטה העברית</a:t>
            </a:r>
            <a:endParaRPr lang="en-US" dirty="0">
              <a:solidFill>
                <a:schemeClr val="accent6">
                  <a:lumMod val="75000"/>
                </a:schemeClr>
              </a:solidFill>
            </a:endParaRPr>
          </a:p>
        </p:txBody>
      </p:sp>
    </p:spTree>
    <p:extLst>
      <p:ext uri="{BB962C8B-B14F-4D97-AF65-F5344CB8AC3E}">
        <p14:creationId xmlns:p14="http://schemas.microsoft.com/office/powerpoint/2010/main" val="270484352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76225" y="228600"/>
            <a:ext cx="8591550" cy="1066800"/>
          </a:xfrm>
        </p:spPr>
        <p:txBody>
          <a:bodyPr anchor="t"/>
          <a:lstStyle/>
          <a:p>
            <a:pPr eaLnBrk="1" hangingPunct="1"/>
            <a:endParaRPr lang="he-IL" altLang="en-US" smtClean="0">
              <a:cs typeface="Tunga" panose="020B0502040204020203" pitchFamily="34" charset="0"/>
            </a:endParaRPr>
          </a:p>
        </p:txBody>
      </p:sp>
      <p:sp>
        <p:nvSpPr>
          <p:cNvPr id="6147" name="Content Placeholder 2"/>
          <p:cNvSpPr>
            <a:spLocks noGrp="1"/>
          </p:cNvSpPr>
          <p:nvPr>
            <p:ph idx="4294967295"/>
          </p:nvPr>
        </p:nvSpPr>
        <p:spPr bwMode="auto">
          <a:xfrm>
            <a:off x="301625" y="1527175"/>
            <a:ext cx="8504238" cy="4572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r" rtl="1" eaLnBrk="1" hangingPunct="1">
              <a:buFontTx/>
              <a:buNone/>
              <a:defRPr/>
            </a:pPr>
            <a:r>
              <a:rPr lang="he-IL" altLang="en-US" sz="4400" b="1" dirty="0" smtClean="0">
                <a:solidFill>
                  <a:srgbClr val="FF0000"/>
                </a:solidFill>
              </a:rPr>
              <a:t>מיומנויות מטה קוגניטיבית: ניטור וויסות עצמי:</a:t>
            </a:r>
          </a:p>
          <a:p>
            <a:pPr marL="0" indent="0" algn="r" rtl="1" eaLnBrk="1" hangingPunct="1">
              <a:buFontTx/>
              <a:buNone/>
              <a:defRPr/>
            </a:pPr>
            <a:r>
              <a:rPr lang="he-IL" altLang="en-US" b="1" dirty="0" smtClean="0"/>
              <a:t>תכנון </a:t>
            </a:r>
          </a:p>
          <a:p>
            <a:pPr marL="0" indent="0" algn="r" rtl="1" eaLnBrk="1" hangingPunct="1">
              <a:buFont typeface="Arial" panose="020B0604020202020204" pitchFamily="34" charset="0"/>
              <a:buNone/>
              <a:defRPr/>
            </a:pPr>
            <a:r>
              <a:rPr lang="he-IL" altLang="en-US" b="1" dirty="0"/>
              <a:t>ניטור </a:t>
            </a:r>
            <a:r>
              <a:rPr lang="he-IL" altLang="en-US" dirty="0"/>
              <a:t>(העלאת החשיבה למודעות, תיאור </a:t>
            </a:r>
            <a:r>
              <a:rPr lang="he-IL" altLang="en-US" dirty="0" smtClean="0"/>
              <a:t>החשיבה, תוך כדי...)</a:t>
            </a:r>
            <a:endParaRPr lang="he-IL" altLang="en-US" dirty="0"/>
          </a:p>
          <a:p>
            <a:pPr marL="0" indent="0" algn="r" rtl="1" eaLnBrk="1" hangingPunct="1">
              <a:buFontTx/>
              <a:buNone/>
              <a:defRPr/>
            </a:pPr>
            <a:r>
              <a:rPr lang="he-IL" altLang="en-US" b="1" dirty="0" smtClean="0"/>
              <a:t>הערכה </a:t>
            </a:r>
            <a:r>
              <a:rPr lang="he-IL" altLang="en-US" dirty="0" smtClean="0"/>
              <a:t>(לאחר החשיבה, הסתכלות לאחור, בדיעבד)</a:t>
            </a:r>
          </a:p>
          <a:p>
            <a:pPr marL="0" indent="0" algn="r" rtl="1" eaLnBrk="1" hangingPunct="1">
              <a:buFontTx/>
              <a:buNone/>
              <a:defRPr/>
            </a:pPr>
            <a:r>
              <a:rPr lang="he-IL" altLang="en-US" b="1" dirty="0" smtClean="0"/>
              <a:t>הנחיות לעתיד (</a:t>
            </a:r>
            <a:r>
              <a:rPr lang="en-US" altLang="en-US" b="1" dirty="0" smtClean="0"/>
              <a:t>Self regulation</a:t>
            </a:r>
            <a:r>
              <a:rPr lang="he-IL" altLang="en-US" b="1" dirty="0" smtClean="0"/>
              <a:t>)</a:t>
            </a:r>
          </a:p>
          <a:p>
            <a:pPr marL="0" indent="0" algn="r" rtl="1" eaLnBrk="1" hangingPunct="1">
              <a:buFontTx/>
              <a:buNone/>
              <a:defRPr/>
            </a:pPr>
            <a:endParaRPr lang="he-IL" altLang="en-US" dirty="0" smtClean="0"/>
          </a:p>
        </p:txBody>
      </p:sp>
    </p:spTree>
    <p:extLst>
      <p:ext uri="{BB962C8B-B14F-4D97-AF65-F5344CB8AC3E}">
        <p14:creationId xmlns:p14="http://schemas.microsoft.com/office/powerpoint/2010/main" val="4305421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p>
        </p:txBody>
      </p:sp>
      <p:sp>
        <p:nvSpPr>
          <p:cNvPr id="3" name="Content Placeholder 2"/>
          <p:cNvSpPr>
            <a:spLocks noGrp="1"/>
          </p:cNvSpPr>
          <p:nvPr>
            <p:ph idx="1"/>
          </p:nvPr>
        </p:nvSpPr>
        <p:spPr/>
        <p:txBody>
          <a:bodyPr/>
          <a:lstStyle/>
          <a:p>
            <a:pPr marL="0" indent="0" algn="r" rtl="1"/>
            <a:r>
              <a:rPr lang="he-IL" b="1" dirty="0">
                <a:solidFill>
                  <a:srgbClr val="FF0000"/>
                </a:solidFill>
              </a:rPr>
              <a:t>תרומת קומות 2 ו- 3 </a:t>
            </a:r>
            <a:r>
              <a:rPr lang="he-IL" b="1" dirty="0" smtClean="0">
                <a:solidFill>
                  <a:srgbClr val="FF0000"/>
                </a:solidFill>
              </a:rPr>
              <a:t>לחוסן בשגרה, בשעות </a:t>
            </a:r>
            <a:r>
              <a:rPr lang="he-IL" b="1" dirty="0">
                <a:solidFill>
                  <a:srgbClr val="FF0000"/>
                </a:solidFill>
              </a:rPr>
              <a:t>משבר </a:t>
            </a:r>
            <a:r>
              <a:rPr lang="he-IL" b="1" dirty="0" smtClean="0">
                <a:solidFill>
                  <a:srgbClr val="FF0000"/>
                </a:solidFill>
              </a:rPr>
              <a:t>ומצוקה, ולעתיד.....</a:t>
            </a:r>
            <a:endParaRPr lang="he-IL" b="1" dirty="0">
              <a:solidFill>
                <a:srgbClr val="FF0000"/>
              </a:solidFill>
            </a:endParaRPr>
          </a:p>
          <a:p>
            <a:pPr marL="0" indent="0" algn="r" rtl="1"/>
            <a:r>
              <a:rPr lang="he-IL" dirty="0" smtClean="0"/>
              <a:t>א.</a:t>
            </a:r>
            <a:r>
              <a:rPr lang="he-IL" dirty="0" smtClean="0">
                <a:solidFill>
                  <a:schemeClr val="accent6">
                    <a:lumMod val="75000"/>
                  </a:schemeClr>
                </a:solidFill>
              </a:rPr>
              <a:t>  יכולת ללמוד לבד - "לומד עצמאי":</a:t>
            </a:r>
          </a:p>
          <a:p>
            <a:pPr marL="0" indent="0" algn="r" rtl="1"/>
            <a:r>
              <a:rPr lang="he-IL" dirty="0" smtClean="0">
                <a:solidFill>
                  <a:schemeClr val="accent6">
                    <a:lumMod val="75000"/>
                  </a:schemeClr>
                </a:solidFill>
              </a:rPr>
              <a:t>בקומה 2- היכולת לשאול שאלות, לאתר מידע, להבין, להעריך, לקבל החלטות לבצע אינטגרציה, ליישם, יזמות ויצירתיות, ועוד</a:t>
            </a:r>
          </a:p>
          <a:p>
            <a:pPr marL="0" indent="0" algn="r" rtl="1"/>
            <a:endParaRPr lang="he-IL" dirty="0" smtClean="0">
              <a:solidFill>
                <a:schemeClr val="accent6">
                  <a:lumMod val="75000"/>
                </a:schemeClr>
              </a:solidFill>
            </a:endParaRPr>
          </a:p>
          <a:p>
            <a:pPr marL="0" indent="0" algn="r" rtl="1"/>
            <a:r>
              <a:rPr lang="he-IL" dirty="0" smtClean="0">
                <a:solidFill>
                  <a:schemeClr val="accent6">
                    <a:lumMod val="75000"/>
                  </a:schemeClr>
                </a:solidFill>
              </a:rPr>
              <a:t>בקומה 3- מכוונת עצמית בלמידה ומטה קוגניציה (בתחום הקוגניטיבי והרגשי-לימודי)</a:t>
            </a:r>
          </a:p>
          <a:p>
            <a:pPr marL="0" indent="0" algn="r" rtl="1"/>
            <a:endParaRPr lang="he-IL" dirty="0">
              <a:solidFill>
                <a:schemeClr val="accent6">
                  <a:lumMod val="75000"/>
                </a:schemeClr>
              </a:solidFill>
            </a:endParaRPr>
          </a:p>
        </p:txBody>
      </p:sp>
    </p:spTree>
    <p:extLst>
      <p:ext uri="{BB962C8B-B14F-4D97-AF65-F5344CB8AC3E}">
        <p14:creationId xmlns:p14="http://schemas.microsoft.com/office/powerpoint/2010/main" val="246685904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he-IL" sz="3600" dirty="0" smtClean="0">
                <a:solidFill>
                  <a:schemeClr val="accent6">
                    <a:lumMod val="75000"/>
                  </a:schemeClr>
                </a:solidFill>
              </a:rPr>
              <a:t>פרשנות </a:t>
            </a:r>
            <a:r>
              <a:rPr lang="he-IL" sz="3600" dirty="0">
                <a:solidFill>
                  <a:schemeClr val="accent6">
                    <a:lumMod val="75000"/>
                  </a:schemeClr>
                </a:solidFill>
              </a:rPr>
              <a:t>מצוקת הזום: </a:t>
            </a:r>
            <a:endParaRPr lang="he-IL" sz="3600" dirty="0" smtClean="0">
              <a:solidFill>
                <a:schemeClr val="accent6">
                  <a:lumMod val="75000"/>
                </a:schemeClr>
              </a:solidFill>
            </a:endParaRPr>
          </a:p>
          <a:p>
            <a:pPr algn="r" rtl="1"/>
            <a:endParaRPr lang="he-IL" dirty="0">
              <a:solidFill>
                <a:schemeClr val="accent6">
                  <a:lumMod val="75000"/>
                </a:schemeClr>
              </a:solidFill>
            </a:endParaRPr>
          </a:p>
          <a:p>
            <a:pPr algn="r" rtl="1"/>
            <a:r>
              <a:rPr lang="he-IL" b="1" dirty="0" smtClean="0">
                <a:solidFill>
                  <a:schemeClr val="accent2">
                    <a:lumMod val="60000"/>
                    <a:lumOff val="40000"/>
                  </a:schemeClr>
                </a:solidFill>
              </a:rPr>
              <a:t>בגלל </a:t>
            </a:r>
            <a:r>
              <a:rPr lang="he-IL" b="1" dirty="0">
                <a:solidFill>
                  <a:schemeClr val="accent2">
                    <a:lumMod val="60000"/>
                    <a:lumOff val="40000"/>
                  </a:schemeClr>
                </a:solidFill>
              </a:rPr>
              <a:t>שהלמידה בקומה 1, מרוכזת מורה, ללא "חוסן" ועצמאות של התלמידים. פיתוח היכולות הגלומות בקומות 2 ו- 3 היה מסייע ומשפר באופן מהותי את הלמידה מרחוק</a:t>
            </a:r>
            <a:endParaRPr lang="en-US" b="1" dirty="0">
              <a:solidFill>
                <a:schemeClr val="accent2">
                  <a:lumMod val="60000"/>
                  <a:lumOff val="40000"/>
                </a:schemeClr>
              </a:solidFill>
            </a:endParaRPr>
          </a:p>
          <a:p>
            <a:pPr algn="r" rtl="1"/>
            <a:endParaRPr lang="he-IL" dirty="0" smtClean="0"/>
          </a:p>
          <a:p>
            <a:pPr algn="r" rtl="1"/>
            <a:r>
              <a:rPr lang="he-IL" b="1" dirty="0" smtClean="0">
                <a:solidFill>
                  <a:srgbClr val="7030A0"/>
                </a:solidFill>
              </a:rPr>
              <a:t>האתגר הגדול: הפיתוח המקצועי של המורים. באחריות משרד החינוך ומכללות להכשרת מורים  (ממסירה </a:t>
            </a:r>
            <a:r>
              <a:rPr lang="he-IL" b="1" dirty="0" err="1" smtClean="0">
                <a:solidFill>
                  <a:srgbClr val="7030A0"/>
                </a:solidFill>
              </a:rPr>
              <a:t>להנחייה</a:t>
            </a:r>
            <a:r>
              <a:rPr lang="he-IL" b="1" dirty="0" smtClean="0">
                <a:solidFill>
                  <a:srgbClr val="7030A0"/>
                </a:solidFill>
              </a:rPr>
              <a:t>....)</a:t>
            </a:r>
            <a:endParaRPr lang="en-US" b="1" dirty="0">
              <a:solidFill>
                <a:srgbClr val="7030A0"/>
              </a:solidFill>
            </a:endParaRPr>
          </a:p>
        </p:txBody>
      </p:sp>
    </p:spTree>
    <p:extLst>
      <p:ext uri="{BB962C8B-B14F-4D97-AF65-F5344CB8AC3E}">
        <p14:creationId xmlns:p14="http://schemas.microsoft.com/office/powerpoint/2010/main" val="45477750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464922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1686435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8124750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rtl="1"/>
            <a:endParaRPr lang="he-IL" sz="5400" b="1" dirty="0" smtClean="0">
              <a:solidFill>
                <a:srgbClr val="FF0000"/>
              </a:solidFill>
            </a:endParaRPr>
          </a:p>
          <a:p>
            <a:pPr algn="ctr" rtl="1"/>
            <a:r>
              <a:rPr lang="he-IL" sz="5400" b="1" dirty="0" smtClean="0">
                <a:solidFill>
                  <a:srgbClr val="FF0000"/>
                </a:solidFill>
              </a:rPr>
              <a:t>מהי חשיבה מסדר גבוה?</a:t>
            </a:r>
          </a:p>
          <a:p>
            <a:pPr algn="ctr" rtl="1"/>
            <a:r>
              <a:rPr lang="en-US" sz="5400" b="1" dirty="0" smtClean="0">
                <a:solidFill>
                  <a:srgbClr val="FF0000"/>
                </a:solidFill>
              </a:rPr>
              <a:t>Higher order thinking (HOT)?</a:t>
            </a:r>
            <a:endParaRPr lang="en-US" sz="5400" b="1" dirty="0">
              <a:solidFill>
                <a:srgbClr val="FF0000"/>
              </a:solidFill>
            </a:endParaRPr>
          </a:p>
        </p:txBody>
      </p:sp>
    </p:spTree>
    <p:extLst>
      <p:ext uri="{BB962C8B-B14F-4D97-AF65-F5344CB8AC3E}">
        <p14:creationId xmlns:p14="http://schemas.microsoft.com/office/powerpoint/2010/main" val="89289768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he-IL" sz="4400" b="1" dirty="0" smtClean="0">
                <a:solidFill>
                  <a:schemeClr val="accent2">
                    <a:lumMod val="60000"/>
                    <a:lumOff val="40000"/>
                  </a:schemeClr>
                </a:solidFill>
              </a:rPr>
              <a:t>נענה על שאלה זו בשלוש דרכים:</a:t>
            </a:r>
          </a:p>
          <a:p>
            <a:pPr algn="r" rtl="1"/>
            <a:endParaRPr lang="he-IL" sz="4400" b="1" dirty="0">
              <a:solidFill>
                <a:schemeClr val="accent2">
                  <a:lumMod val="60000"/>
                  <a:lumOff val="40000"/>
                </a:schemeClr>
              </a:solidFill>
            </a:endParaRPr>
          </a:p>
          <a:p>
            <a:pPr algn="r" rtl="1"/>
            <a:r>
              <a:rPr lang="he-IL" sz="4400" b="1" dirty="0" smtClean="0">
                <a:solidFill>
                  <a:schemeClr val="accent2">
                    <a:lumMod val="60000"/>
                    <a:lumOff val="40000"/>
                  </a:schemeClr>
                </a:solidFill>
              </a:rPr>
              <a:t>א. ע"פ רזניק</a:t>
            </a:r>
          </a:p>
          <a:p>
            <a:pPr algn="r" rtl="1"/>
            <a:r>
              <a:rPr lang="he-IL" sz="4400" b="1" dirty="0" smtClean="0">
                <a:solidFill>
                  <a:schemeClr val="accent2">
                    <a:lumMod val="60000"/>
                    <a:lumOff val="40000"/>
                  </a:schemeClr>
                </a:solidFill>
              </a:rPr>
              <a:t>ב. ע"פ בלום</a:t>
            </a:r>
          </a:p>
          <a:p>
            <a:pPr algn="r" rtl="1"/>
            <a:r>
              <a:rPr lang="he-IL" sz="4400" b="1" dirty="0" smtClean="0">
                <a:solidFill>
                  <a:schemeClr val="accent2">
                    <a:lumMod val="60000"/>
                    <a:lumOff val="40000"/>
                  </a:schemeClr>
                </a:solidFill>
              </a:rPr>
              <a:t>ג. ע"פ מסמך האסטרטגיות</a:t>
            </a:r>
            <a:endParaRPr lang="en-US" sz="4400" b="1" dirty="0">
              <a:solidFill>
                <a:schemeClr val="accent2">
                  <a:lumMod val="60000"/>
                  <a:lumOff val="40000"/>
                </a:schemeClr>
              </a:solidFill>
            </a:endParaRPr>
          </a:p>
        </p:txBody>
      </p:sp>
    </p:spTree>
    <p:extLst>
      <p:ext uri="{BB962C8B-B14F-4D97-AF65-F5344CB8AC3E}">
        <p14:creationId xmlns:p14="http://schemas.microsoft.com/office/powerpoint/2010/main" val="353425017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sz="quarter" idx="1"/>
          </p:nvPr>
        </p:nvSpPr>
        <p:spPr/>
        <p:txBody>
          <a:bodyPr>
            <a:normAutofit/>
          </a:bodyPr>
          <a:lstStyle/>
          <a:p>
            <a:pPr algn="r" rtl="1">
              <a:buNone/>
            </a:pPr>
            <a:r>
              <a:rPr lang="he-IL" dirty="0">
                <a:solidFill>
                  <a:srgbClr val="0070C0"/>
                </a:solidFill>
              </a:rPr>
              <a:t>רזניק (1987) מסבירה כי ההגדרות השונות אינן מתייחסות לדברים נפרדים לחלוטין, אלא הן בגדר "דרכים שונות לחתוך אותה עוגה". ייתכן שמצב זה נובע מעצם טיבו של הנושא אותו מנסים להגדיר, ויתכן שהדבר נובע מכך שהתחום צעיר ומתפתח, אך גם רחב מאוד בהיקפו, ועדיין לא נעשתה בו עבודה יסודית של בירור מושגים והגדרתם (זוהר, 1996). כך או אחרת, רזניק מסכמת ואומרת כי מושגים הקשורים בחשיבה "מסרבים" להתאפיין בהגדרות מדויקות. </a:t>
            </a:r>
            <a:endParaRPr lang="en-US" dirty="0">
              <a:solidFill>
                <a:srgbClr val="0070C0"/>
              </a:solidFill>
            </a:endParaRPr>
          </a:p>
        </p:txBody>
      </p:sp>
    </p:spTree>
    <p:extLst>
      <p:ext uri="{BB962C8B-B14F-4D97-AF65-F5344CB8AC3E}">
        <p14:creationId xmlns:p14="http://schemas.microsoft.com/office/powerpoint/2010/main" val="20963954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r" rtl="1">
              <a:buNone/>
            </a:pPr>
            <a:r>
              <a:rPr lang="he-IL" dirty="0" smtClean="0">
                <a:solidFill>
                  <a:srgbClr val="0070C0"/>
                </a:solidFill>
              </a:rPr>
              <a:t>בכל זאת, אומרת רזניק (1987), גם אם אי-אפשר להגדיר במדויק מה היא חשיבה מסדר גבוה, אפשר לזהותה כאשר אנשים מפעילים אותה. בהמשך הדברים היא מונה מספר תכונות מפתח שבעזרתן אפשר לזהות חשיבה כזו:</a:t>
            </a:r>
            <a:endParaRPr lang="en-US" dirty="0" smtClean="0">
              <a:solidFill>
                <a:srgbClr val="0070C0"/>
              </a:solidFill>
            </a:endParaRPr>
          </a:p>
          <a:p>
            <a:pPr lvl="0" algn="r" rtl="1"/>
            <a:r>
              <a:rPr lang="he-IL" dirty="0" smtClean="0">
                <a:solidFill>
                  <a:srgbClr val="0070C0"/>
                </a:solidFill>
              </a:rPr>
              <a:t>חשיבה מסדר גבוה </a:t>
            </a:r>
            <a:r>
              <a:rPr lang="he-IL" b="1" dirty="0" smtClean="0">
                <a:solidFill>
                  <a:srgbClr val="0070C0"/>
                </a:solidFill>
              </a:rPr>
              <a:t>אינה אלגוריתמית. </a:t>
            </a:r>
            <a:r>
              <a:rPr lang="he-IL" dirty="0" smtClean="0">
                <a:solidFill>
                  <a:srgbClr val="0070C0"/>
                </a:solidFill>
              </a:rPr>
              <a:t> כלומר, דפוסי החשיבה והפעולה אינם ברורים ומוגדרים מראש.</a:t>
            </a:r>
            <a:endParaRPr lang="en-US" dirty="0" smtClean="0">
              <a:solidFill>
                <a:srgbClr val="0070C0"/>
              </a:solidFill>
            </a:endParaRPr>
          </a:p>
          <a:p>
            <a:pPr lvl="0" algn="r" rtl="1"/>
            <a:r>
              <a:rPr lang="he-IL" dirty="0" smtClean="0">
                <a:solidFill>
                  <a:srgbClr val="0070C0"/>
                </a:solidFill>
              </a:rPr>
              <a:t>חשיבה מסדר גבוה נוטה להיות </a:t>
            </a:r>
            <a:r>
              <a:rPr lang="he-IL" b="1" dirty="0" smtClean="0">
                <a:solidFill>
                  <a:srgbClr val="0070C0"/>
                </a:solidFill>
              </a:rPr>
              <a:t>מורכבת</a:t>
            </a:r>
            <a:r>
              <a:rPr lang="he-IL" dirty="0" smtClean="0">
                <a:solidFill>
                  <a:srgbClr val="0070C0"/>
                </a:solidFill>
              </a:rPr>
              <a:t>.</a:t>
            </a:r>
            <a:endParaRPr lang="en-US" dirty="0" smtClean="0">
              <a:solidFill>
                <a:srgbClr val="0070C0"/>
              </a:solidFill>
            </a:endParaRPr>
          </a:p>
          <a:p>
            <a:pPr lvl="0" algn="r" rtl="1"/>
            <a:r>
              <a:rPr lang="he-IL" dirty="0" smtClean="0">
                <a:solidFill>
                  <a:srgbClr val="0070C0"/>
                </a:solidFill>
              </a:rPr>
              <a:t>חשיבה מסדר גבוה מסתיימת לעיתים קרובות </a:t>
            </a:r>
            <a:r>
              <a:rPr lang="he-IL" b="1" dirty="0" smtClean="0">
                <a:solidFill>
                  <a:srgbClr val="0070C0"/>
                </a:solidFill>
              </a:rPr>
              <a:t>בפתרונות מרובים</a:t>
            </a:r>
            <a:r>
              <a:rPr lang="he-IL" dirty="0" smtClean="0">
                <a:solidFill>
                  <a:srgbClr val="0070C0"/>
                </a:solidFill>
              </a:rPr>
              <a:t>, שלכל אחד מהם יתרונות וחסרונות, ולא בפתרון יחיד וברור.</a:t>
            </a:r>
            <a:endParaRPr lang="en-US" dirty="0" smtClean="0">
              <a:solidFill>
                <a:srgbClr val="0070C0"/>
              </a:solidFill>
            </a:endParaRPr>
          </a:p>
          <a:p>
            <a:pPr lvl="0" algn="r" rtl="1"/>
            <a:r>
              <a:rPr lang="he-IL" dirty="0" smtClean="0">
                <a:solidFill>
                  <a:srgbClr val="0070C0"/>
                </a:solidFill>
              </a:rPr>
              <a:t>חשיבה מסדר גבוה כרוכה בשימוש </a:t>
            </a:r>
            <a:r>
              <a:rPr lang="he-IL" b="1" dirty="0" smtClean="0">
                <a:solidFill>
                  <a:srgbClr val="0070C0"/>
                </a:solidFill>
              </a:rPr>
              <a:t>בקריטריונים מרובים</a:t>
            </a:r>
            <a:r>
              <a:rPr lang="he-IL" dirty="0" smtClean="0">
                <a:solidFill>
                  <a:srgbClr val="0070C0"/>
                </a:solidFill>
              </a:rPr>
              <a:t>, הסותרים זה את זה לעיתים קרובות. </a:t>
            </a:r>
            <a:endParaRPr lang="en-US" dirty="0" smtClean="0">
              <a:solidFill>
                <a:srgbClr val="0070C0"/>
              </a:solidFill>
            </a:endParaRPr>
          </a:p>
          <a:p>
            <a:pPr algn="r"/>
            <a:endParaRPr lang="en-US" dirty="0">
              <a:solidFill>
                <a:srgbClr val="0070C0"/>
              </a:solidFill>
            </a:endParaRPr>
          </a:p>
        </p:txBody>
      </p:sp>
    </p:spTree>
    <p:extLst>
      <p:ext uri="{BB962C8B-B14F-4D97-AF65-F5344CB8AC3E}">
        <p14:creationId xmlns:p14="http://schemas.microsoft.com/office/powerpoint/2010/main" val="49964827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r" rtl="1"/>
            <a:r>
              <a:rPr lang="he-IL" dirty="0" smtClean="0"/>
              <a:t>"בעיני </a:t>
            </a:r>
            <a:r>
              <a:rPr lang="he-IL" dirty="0"/>
              <a:t>יש לנושאים בהם את עוסקת - למידה משמעותית וחינוך לחשיבה - קשר ישיר לחוסן, כי במושג חוסן אנחנו מתכוונים לא רק ליכולת עמידה בשעת משבר ומצוקה, אלא גם ליכולת הרחבה להתמודד עם אתגרי חיים, להציב מטרות ולהשיג אותן. </a:t>
            </a:r>
            <a:endParaRPr lang="he-IL" dirty="0" smtClean="0"/>
          </a:p>
          <a:p>
            <a:pPr marL="0" indent="0" algn="r" rtl="1"/>
            <a:r>
              <a:rPr lang="he-IL" dirty="0" smtClean="0"/>
              <a:t>מנקודת </a:t>
            </a:r>
            <a:r>
              <a:rPr lang="he-IL" dirty="0"/>
              <a:t>מבטי כאשר מערכת החינוך מפתחת אצל תלמידות ותלמידים את היכולת לרכוש ידע חדש תוך הפעלת שיקול דעת, יצירתיות וביקורתיות - היא תורמת לחוסן שלהם, כי היא מרחיבה את היכולת שלהם לממש את עצמם בהמשך </a:t>
            </a:r>
            <a:r>
              <a:rPr lang="he-IL" dirty="0" smtClean="0"/>
              <a:t>חייהם "</a:t>
            </a:r>
            <a:endParaRPr lang="en-US" dirty="0"/>
          </a:p>
          <a:p>
            <a:pPr marL="0" indent="0" algn="r" rtl="1"/>
            <a:r>
              <a:rPr lang="he-IL" dirty="0" smtClean="0"/>
              <a:t>(פרופ' חיים שקד, מייל מתאריך 8.7.20)</a:t>
            </a:r>
            <a:endParaRPr lang="en-US" dirty="0"/>
          </a:p>
        </p:txBody>
      </p:sp>
    </p:spTree>
    <p:extLst>
      <p:ext uri="{BB962C8B-B14F-4D97-AF65-F5344CB8AC3E}">
        <p14:creationId xmlns:p14="http://schemas.microsoft.com/office/powerpoint/2010/main" val="60931711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lvl="0" algn="r" rtl="1"/>
            <a:r>
              <a:rPr lang="he-IL" dirty="0" smtClean="0">
                <a:solidFill>
                  <a:srgbClr val="0070C0"/>
                </a:solidFill>
              </a:rPr>
              <a:t>חשיבה מסדר גבוה כרוכה לעיתים קרובות </a:t>
            </a:r>
            <a:r>
              <a:rPr lang="he-IL" b="1" dirty="0" smtClean="0">
                <a:solidFill>
                  <a:srgbClr val="0070C0"/>
                </a:solidFill>
              </a:rPr>
              <a:t>בחוסר ודאות</a:t>
            </a:r>
            <a:r>
              <a:rPr lang="he-IL" dirty="0" smtClean="0">
                <a:solidFill>
                  <a:srgbClr val="0070C0"/>
                </a:solidFill>
              </a:rPr>
              <a:t>. חלק מהנתונים המשפיעים אינם ידועים.</a:t>
            </a:r>
            <a:endParaRPr lang="en-US" dirty="0" smtClean="0">
              <a:solidFill>
                <a:srgbClr val="0070C0"/>
              </a:solidFill>
            </a:endParaRPr>
          </a:p>
          <a:p>
            <a:pPr lvl="0" algn="r" rtl="1"/>
            <a:r>
              <a:rPr lang="he-IL" dirty="0" smtClean="0">
                <a:solidFill>
                  <a:srgbClr val="0070C0"/>
                </a:solidFill>
              </a:rPr>
              <a:t>חשיבה מסדר גבוה כורכה </a:t>
            </a:r>
            <a:r>
              <a:rPr lang="he-IL" b="1" dirty="0" smtClean="0">
                <a:solidFill>
                  <a:srgbClr val="0070C0"/>
                </a:solidFill>
              </a:rPr>
              <a:t>בוויסות עצמי</a:t>
            </a:r>
            <a:r>
              <a:rPr lang="he-IL" dirty="0" smtClean="0">
                <a:solidFill>
                  <a:srgbClr val="0070C0"/>
                </a:solidFill>
              </a:rPr>
              <a:t> של תהליכי החשיבה. אין אנו מוצאים חשיבה מסדר גבוה אצל אדם שנתלה באחרים כל צעד מחשבתי שהוא עושה.</a:t>
            </a:r>
            <a:endParaRPr lang="en-US" dirty="0" smtClean="0">
              <a:solidFill>
                <a:srgbClr val="0070C0"/>
              </a:solidFill>
            </a:endParaRPr>
          </a:p>
          <a:p>
            <a:pPr lvl="0" algn="r" rtl="1"/>
            <a:r>
              <a:rPr lang="he-IL" dirty="0" smtClean="0">
                <a:solidFill>
                  <a:srgbClr val="0070C0"/>
                </a:solidFill>
              </a:rPr>
              <a:t>חשיבה מסדר גבוה כרוכה </a:t>
            </a:r>
            <a:r>
              <a:rPr lang="he-IL" b="1" dirty="0" smtClean="0">
                <a:solidFill>
                  <a:srgbClr val="0070C0"/>
                </a:solidFill>
              </a:rPr>
              <a:t>בבניית משמעות</a:t>
            </a:r>
            <a:r>
              <a:rPr lang="he-IL" dirty="0" smtClean="0">
                <a:solidFill>
                  <a:srgbClr val="0070C0"/>
                </a:solidFill>
              </a:rPr>
              <a:t>, כלומר, זיהוי של מבנה במה שנראה לכאורה כבלתי-מסודר.</a:t>
            </a:r>
            <a:endParaRPr lang="en-US" dirty="0" smtClean="0">
              <a:solidFill>
                <a:srgbClr val="0070C0"/>
              </a:solidFill>
            </a:endParaRPr>
          </a:p>
          <a:p>
            <a:pPr lvl="0" algn="r" rtl="1"/>
            <a:r>
              <a:rPr lang="he-IL" dirty="0" smtClean="0">
                <a:solidFill>
                  <a:srgbClr val="0070C0"/>
                </a:solidFill>
              </a:rPr>
              <a:t>חשיבה מסדר גבוה </a:t>
            </a:r>
            <a:r>
              <a:rPr lang="he-IL" b="1" dirty="0" smtClean="0">
                <a:solidFill>
                  <a:srgbClr val="0070C0"/>
                </a:solidFill>
              </a:rPr>
              <a:t>דורשת מאמץ</a:t>
            </a:r>
            <a:r>
              <a:rPr lang="he-IL" dirty="0" smtClean="0">
                <a:solidFill>
                  <a:srgbClr val="0070C0"/>
                </a:solidFill>
              </a:rPr>
              <a:t>. כמות ניכרת של עבודה </a:t>
            </a:r>
            <a:r>
              <a:rPr lang="he-IL" dirty="0" err="1" smtClean="0">
                <a:solidFill>
                  <a:srgbClr val="0070C0"/>
                </a:solidFill>
              </a:rPr>
              <a:t>מנטלית</a:t>
            </a:r>
            <a:r>
              <a:rPr lang="he-IL" dirty="0" smtClean="0">
                <a:solidFill>
                  <a:srgbClr val="0070C0"/>
                </a:solidFill>
              </a:rPr>
              <a:t> כרוכה בתהליכים ובשיפוטים הנדרשים (</a:t>
            </a:r>
            <a:r>
              <a:rPr lang="en-US" dirty="0" err="1" smtClean="0">
                <a:solidFill>
                  <a:srgbClr val="0070C0"/>
                </a:solidFill>
              </a:rPr>
              <a:t>Resnick</a:t>
            </a:r>
            <a:r>
              <a:rPr lang="en-US" dirty="0" smtClean="0">
                <a:solidFill>
                  <a:srgbClr val="0070C0"/>
                </a:solidFill>
              </a:rPr>
              <a:t>, 1987</a:t>
            </a:r>
            <a:r>
              <a:rPr lang="he-IL" dirty="0" smtClean="0">
                <a:solidFill>
                  <a:srgbClr val="0070C0"/>
                </a:solidFill>
              </a:rPr>
              <a:t>, </a:t>
            </a:r>
            <a:r>
              <a:rPr lang="he-IL" dirty="0" err="1" smtClean="0">
                <a:solidFill>
                  <a:srgbClr val="0070C0"/>
                </a:solidFill>
              </a:rPr>
              <a:t>עמ' </a:t>
            </a:r>
            <a:r>
              <a:rPr lang="he-IL" dirty="0" smtClean="0">
                <a:solidFill>
                  <a:srgbClr val="0070C0"/>
                </a:solidFill>
              </a:rPr>
              <a:t>3). </a:t>
            </a:r>
            <a:endParaRPr lang="en-US" dirty="0" smtClean="0">
              <a:solidFill>
                <a:srgbClr val="0070C0"/>
              </a:solidFill>
            </a:endParaRPr>
          </a:p>
          <a:p>
            <a:pPr algn="r" rtl="1"/>
            <a:endParaRPr lang="en-US" dirty="0" smtClean="0"/>
          </a:p>
          <a:p>
            <a:endParaRPr lang="en-US" dirty="0"/>
          </a:p>
        </p:txBody>
      </p:sp>
    </p:spTree>
    <p:extLst>
      <p:ext uri="{BB962C8B-B14F-4D97-AF65-F5344CB8AC3E}">
        <p14:creationId xmlns:p14="http://schemas.microsoft.com/office/powerpoint/2010/main" val="425935484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4800" dirty="0" smtClean="0">
                <a:solidFill>
                  <a:srgbClr val="FF0000"/>
                </a:solidFill>
              </a:rPr>
              <a:t>           </a:t>
            </a:r>
            <a:br>
              <a:rPr lang="he-IL" sz="4800" dirty="0" smtClean="0">
                <a:solidFill>
                  <a:srgbClr val="FF0000"/>
                </a:solidFill>
              </a:rPr>
            </a:br>
            <a:r>
              <a:rPr lang="he-IL" sz="4800" dirty="0" smtClean="0">
                <a:solidFill>
                  <a:srgbClr val="FF0000"/>
                </a:solidFill>
              </a:rPr>
              <a:t>הטקסונומיה של בלום</a:t>
            </a:r>
            <a:endParaRPr lang="en-US" sz="4800" dirty="0">
              <a:solidFill>
                <a:srgbClr val="FF0000"/>
              </a:solidFill>
            </a:endParaRPr>
          </a:p>
        </p:txBody>
      </p:sp>
      <p:sp>
        <p:nvSpPr>
          <p:cNvPr id="3" name="Content Placeholder 2"/>
          <p:cNvSpPr>
            <a:spLocks noGrp="1"/>
          </p:cNvSpPr>
          <p:nvPr>
            <p:ph sz="quarter" idx="1"/>
          </p:nvPr>
        </p:nvSpPr>
        <p:spPr/>
        <p:txBody>
          <a:bodyPr>
            <a:normAutofit lnSpcReduction="10000"/>
          </a:bodyPr>
          <a:lstStyle/>
          <a:p>
            <a:pPr algn="r" rtl="1">
              <a:buNone/>
            </a:pPr>
            <a:r>
              <a:rPr lang="he-IL" dirty="0">
                <a:solidFill>
                  <a:srgbClr val="0070C0"/>
                </a:solidFill>
              </a:rPr>
              <a:t>לענייננו רלבנטיות המטרות בתחום הקוגניטיבי המסווגות מן הפשוט אל המורכב ומכילות שש קבוצות עיקריות: </a:t>
            </a:r>
            <a:endParaRPr lang="en-US" dirty="0">
              <a:solidFill>
                <a:srgbClr val="0070C0"/>
              </a:solidFill>
            </a:endParaRPr>
          </a:p>
          <a:p>
            <a:pPr algn="r" rtl="1">
              <a:buNone/>
            </a:pPr>
            <a:r>
              <a:rPr lang="he-IL" dirty="0">
                <a:solidFill>
                  <a:srgbClr val="0070C0"/>
                </a:solidFill>
              </a:rPr>
              <a:t>א</a:t>
            </a:r>
            <a:r>
              <a:rPr lang="he-IL" b="1" dirty="0">
                <a:solidFill>
                  <a:srgbClr val="0070C0"/>
                </a:solidFill>
              </a:rPr>
              <a:t>. זכירת ידע או מידע</a:t>
            </a:r>
            <a:r>
              <a:rPr lang="he-IL" dirty="0">
                <a:solidFill>
                  <a:srgbClr val="0070C0"/>
                </a:solidFill>
              </a:rPr>
              <a:t> (</a:t>
            </a:r>
            <a:r>
              <a:rPr lang="en-US" dirty="0">
                <a:solidFill>
                  <a:srgbClr val="0070C0"/>
                </a:solidFill>
              </a:rPr>
              <a:t>recall</a:t>
            </a:r>
            <a:r>
              <a:rPr lang="he-IL" dirty="0">
                <a:solidFill>
                  <a:srgbClr val="0070C0"/>
                </a:solidFill>
              </a:rPr>
              <a:t>): הכוונה ליכולת לזכור או לזהות פריטי מידע שעשויים לכלול מושגים, תאריכים, עובדות, אישים, מקומות, רעיונות, עקרונות וקטגוריות). במהלך הזכירה נשלף המידע מן הזיכרון כשהוא דומה מאוד למצב בו הוכנס אליו, מבלי שעבר כל עיבוד. יש לשים לב לכך שבלום כתב את הדברים לפני למעלה מחמישים שנה וכי בינתיים משמעות המילים עברה שינוי. בטקסונומיה משתמשים במילים "ידע" ו"מידע" כמילים חילופיות. אם נתרגם את משמעות המילים הללו שבספרו של בלום להגדרה הזמנית שבעמוד </a:t>
            </a:r>
            <a:r>
              <a:rPr lang="en-US" dirty="0">
                <a:solidFill>
                  <a:srgbClr val="0070C0"/>
                </a:solidFill>
              </a:rPr>
              <a:t>XX</a:t>
            </a:r>
            <a:r>
              <a:rPr lang="he-IL" dirty="0">
                <a:solidFill>
                  <a:srgbClr val="0070C0"/>
                </a:solidFill>
              </a:rPr>
              <a:t>, נגלה כי למעשה הכוונה בשלב הראשון של הטקסונומיה היא למשהו הקרוב מאוד לקוטב של מידע על פי המשמעות </a:t>
            </a:r>
            <a:r>
              <a:rPr lang="he-IL" dirty="0" smtClean="0">
                <a:solidFill>
                  <a:srgbClr val="0070C0"/>
                </a:solidFill>
              </a:rPr>
              <a:t>שבטבלה.</a:t>
            </a:r>
            <a:endParaRPr lang="en-US" dirty="0"/>
          </a:p>
        </p:txBody>
      </p:sp>
    </p:spTree>
    <p:extLst>
      <p:ext uri="{BB962C8B-B14F-4D97-AF65-F5344CB8AC3E}">
        <p14:creationId xmlns:p14="http://schemas.microsoft.com/office/powerpoint/2010/main" val="172685617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600200"/>
            <a:ext cx="8686800" cy="4525963"/>
          </a:xfrm>
        </p:spPr>
        <p:txBody>
          <a:bodyPr>
            <a:noAutofit/>
          </a:bodyPr>
          <a:lstStyle/>
          <a:p>
            <a:pPr algn="r" rtl="1"/>
            <a:r>
              <a:rPr lang="he-IL" sz="2000" dirty="0" smtClean="0">
                <a:solidFill>
                  <a:srgbClr val="0070C0"/>
                </a:solidFill>
              </a:rPr>
              <a:t> ב. </a:t>
            </a:r>
            <a:r>
              <a:rPr lang="he-IL" sz="2000" b="1" dirty="0" smtClean="0">
                <a:solidFill>
                  <a:srgbClr val="0070C0"/>
                </a:solidFill>
              </a:rPr>
              <a:t>הבנה</a:t>
            </a:r>
            <a:r>
              <a:rPr lang="he-IL" sz="2000" dirty="0" smtClean="0">
                <a:solidFill>
                  <a:srgbClr val="0070C0"/>
                </a:solidFill>
              </a:rPr>
              <a:t> (</a:t>
            </a:r>
            <a:r>
              <a:rPr lang="en-US" sz="2000" dirty="0" smtClean="0">
                <a:solidFill>
                  <a:srgbClr val="0070C0"/>
                </a:solidFill>
              </a:rPr>
              <a:t>comprehension</a:t>
            </a:r>
            <a:r>
              <a:rPr lang="he-IL" sz="2000" dirty="0" smtClean="0">
                <a:solidFill>
                  <a:srgbClr val="0070C0"/>
                </a:solidFill>
              </a:rPr>
              <a:t>): הכוונה לאותן מטרות, התנהגויות או תגובות המעידות על הבנה של המסר המילולי הכלול בחומר הנלמד. במהלך פעילות הכרוכה בהבנה התלמיד עשוי לעצב מחדש את החומר הנלמד, לתרגם אותו לאופן תקשורת חדש שיהיה יותר משמעותי עבורו ולפרש אותו. דוגמאות לפעילויות המשויכות לשלב ההבנה הן סיכום, תמצות, תרגום של דרך הבעה אחת לדרך הבעה אחרת (למשל, להביע במילים את המידע המצוי בגרף או בטבלה או לנסח טקסט המצוי בספר במילים של התלמיד), והבנה של מטפורות וסמלים. גם כאן</a:t>
            </a:r>
            <a:r>
              <a:rPr lang="he-IL" sz="2000" baseline="30000" dirty="0" smtClean="0">
                <a:solidFill>
                  <a:srgbClr val="0070C0"/>
                </a:solidFill>
              </a:rPr>
              <a:t> </a:t>
            </a:r>
            <a:r>
              <a:rPr lang="he-IL" sz="2000" dirty="0" smtClean="0">
                <a:solidFill>
                  <a:srgbClr val="0070C0"/>
                </a:solidFill>
              </a:rPr>
              <a:t> יש לשים לב לכך שהשימוש במונח הבנה שונה מהשימוש במונח זה במשמעותו העכשווית, כפי שנזכרה בפרק הקודם. כלומר, אין מדובר כאן בביצועי הבנה המאפשרים עשיית שימוש פעיל בידע שנרכש ויישומו במצבים חדשים ובדרכים חדשות שכן משמעות זו שמורה לרמות הבאות של הטקסונומיה. כאן מדובר בפעילות קוגניטיבית המהווה רמת ביניים בין זכירה לבין פעילויות קוגניטיביות מורכבות.</a:t>
            </a:r>
            <a:endParaRPr lang="en-US" sz="2000" dirty="0" smtClean="0">
              <a:solidFill>
                <a:srgbClr val="0070C0"/>
              </a:solidFill>
            </a:endParaRPr>
          </a:p>
          <a:p>
            <a:pPr algn="r" rtl="1"/>
            <a:endParaRPr lang="en-US" sz="2000" dirty="0">
              <a:solidFill>
                <a:srgbClr val="0070C0"/>
              </a:solidFill>
            </a:endParaRPr>
          </a:p>
        </p:txBody>
      </p:sp>
    </p:spTree>
    <p:extLst>
      <p:ext uri="{BB962C8B-B14F-4D97-AF65-F5344CB8AC3E}">
        <p14:creationId xmlns:p14="http://schemas.microsoft.com/office/powerpoint/2010/main" val="48691895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pPr algn="r" rtl="1">
              <a:buNone/>
            </a:pPr>
            <a:r>
              <a:rPr lang="he-IL" b="1" dirty="0" smtClean="0"/>
              <a:t>ג. </a:t>
            </a:r>
            <a:r>
              <a:rPr lang="he-IL" sz="3400" b="1" dirty="0" smtClean="0">
                <a:solidFill>
                  <a:srgbClr val="0070C0"/>
                </a:solidFill>
              </a:rPr>
              <a:t>יישום:</a:t>
            </a:r>
            <a:r>
              <a:rPr lang="he-IL" sz="3400" dirty="0" smtClean="0">
                <a:solidFill>
                  <a:srgbClr val="0070C0"/>
                </a:solidFill>
              </a:rPr>
              <a:t> הכוונה ליכולת להשתמש בידע שנרכש בהקשר אחד בהקשר חדש, או לפתור בעיה חדשה בעזרת ידע שנרכש בעבר.                                                                                                                                                                                                                                                                                                                                                                                                                                                                                                                                                                                                                                                                                                                                                                                                                                                                                                                                                                                                                                                                                                                                                                                                                                                                                                                                                                                                                                                                                                                                                                                                                                                                                                                                                                                                                                                                                                                                                                                                                                                                                                                                                                                                                                                     ד. </a:t>
            </a:r>
            <a:r>
              <a:rPr lang="he-IL" sz="3400" b="1" dirty="0" smtClean="0">
                <a:solidFill>
                  <a:srgbClr val="0070C0"/>
                </a:solidFill>
              </a:rPr>
              <a:t>ניתוח:</a:t>
            </a:r>
            <a:r>
              <a:rPr lang="he-IL" sz="3400" dirty="0" smtClean="0">
                <a:solidFill>
                  <a:srgbClr val="0070C0"/>
                </a:solidFill>
              </a:rPr>
              <a:t> הכוונה ליכולות כגון פרוק המידע לחלקים ומציאת קשרים ביניהם. למשל, היכולת להבדיל בין עובדה להשערה, לזהות מסקנה ונימוק תומך, לגלות הוכחות, להבחין ביחסי סיבה תוצאה, לזהות הנחות סמויות.  </a:t>
            </a:r>
            <a:endParaRPr lang="en-US" sz="3400" dirty="0" smtClean="0">
              <a:solidFill>
                <a:srgbClr val="0070C0"/>
              </a:solidFill>
            </a:endParaRPr>
          </a:p>
          <a:p>
            <a:pPr algn="r" rtl="1">
              <a:buNone/>
            </a:pPr>
            <a:r>
              <a:rPr lang="he-IL" sz="3400" dirty="0" smtClean="0">
                <a:solidFill>
                  <a:srgbClr val="0070C0"/>
                </a:solidFill>
              </a:rPr>
              <a:t>ה. </a:t>
            </a:r>
            <a:r>
              <a:rPr lang="he-IL" sz="3400" b="1" dirty="0" smtClean="0">
                <a:solidFill>
                  <a:srgbClr val="0070C0"/>
                </a:solidFill>
              </a:rPr>
              <a:t>סינתזה:</a:t>
            </a:r>
            <a:r>
              <a:rPr lang="he-IL" sz="3400" dirty="0" smtClean="0">
                <a:solidFill>
                  <a:srgbClr val="0070C0"/>
                </a:solidFill>
              </a:rPr>
              <a:t> הכוונה ליכולת לצרף יחד מרכיבים שהתלמיד נתקל בהם קודם כנפרדים זה מזה וליצור מהם דבר שלם חדש. לדוגמא: להציע השערות, לעשות אינטגרציה בין חלקי מידע, להציע תוכנית עבודה, להסיק מסקנות </a:t>
            </a:r>
            <a:endParaRPr lang="en-US" sz="3400" dirty="0" smtClean="0">
              <a:solidFill>
                <a:srgbClr val="0070C0"/>
              </a:solidFill>
            </a:endParaRPr>
          </a:p>
          <a:p>
            <a:pPr algn="r" rtl="1">
              <a:buNone/>
            </a:pPr>
            <a:r>
              <a:rPr lang="he-IL" sz="3400" dirty="0" smtClean="0">
                <a:solidFill>
                  <a:srgbClr val="0070C0"/>
                </a:solidFill>
              </a:rPr>
              <a:t>ו. </a:t>
            </a:r>
            <a:r>
              <a:rPr lang="he-IL" sz="3400" b="1" dirty="0" smtClean="0">
                <a:solidFill>
                  <a:srgbClr val="0070C0"/>
                </a:solidFill>
              </a:rPr>
              <a:t>הערכה:</a:t>
            </a:r>
            <a:r>
              <a:rPr lang="he-IL" sz="3400" dirty="0" smtClean="0">
                <a:solidFill>
                  <a:srgbClr val="0070C0"/>
                </a:solidFill>
              </a:rPr>
              <a:t> הכוונה ליכולת לשפוט את הערך של מטרה, רעיון, פרויקט, פתרונות, שיטות חומרים </a:t>
            </a:r>
            <a:r>
              <a:rPr lang="he-IL" sz="3400" dirty="0" err="1" smtClean="0">
                <a:solidFill>
                  <a:srgbClr val="0070C0"/>
                </a:solidFill>
              </a:rPr>
              <a:t>וכו' </a:t>
            </a:r>
            <a:r>
              <a:rPr lang="he-IL" sz="3400" dirty="0" smtClean="0">
                <a:solidFill>
                  <a:srgbClr val="0070C0"/>
                </a:solidFill>
              </a:rPr>
              <a:t>על פי קריטריונים או סטנדרטים. לדוגמא: להצדיק, לתמוך, לבקר, להעריך, להביע עמדה מנומקת). </a:t>
            </a:r>
            <a:endParaRPr lang="en-US" sz="3400" dirty="0" smtClean="0">
              <a:solidFill>
                <a:srgbClr val="0070C0"/>
              </a:solidFill>
            </a:endParaRPr>
          </a:p>
          <a:p>
            <a:pPr algn="r" rtl="1">
              <a:buNone/>
            </a:pPr>
            <a:r>
              <a:rPr lang="he-IL" sz="3400" dirty="0" smtClean="0">
                <a:solidFill>
                  <a:srgbClr val="0070C0"/>
                </a:solidFill>
              </a:rPr>
              <a:t> </a:t>
            </a:r>
            <a:endParaRPr lang="en-US" sz="3400" dirty="0" smtClean="0">
              <a:solidFill>
                <a:srgbClr val="0070C0"/>
              </a:solidFill>
            </a:endParaRPr>
          </a:p>
          <a:p>
            <a:endParaRPr lang="en-US" dirty="0"/>
          </a:p>
        </p:txBody>
      </p:sp>
    </p:spTree>
    <p:extLst>
      <p:ext uri="{BB962C8B-B14F-4D97-AF65-F5344CB8AC3E}">
        <p14:creationId xmlns:p14="http://schemas.microsoft.com/office/powerpoint/2010/main" val="315160466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0" y="228600"/>
            <a:ext cx="8229600" cy="5854700"/>
          </a:xfrm>
          <a:prstGeom prst="rect">
            <a:avLst/>
          </a:prstGeom>
          <a:noFill/>
        </p:spPr>
        <p:txBody>
          <a:bodyPr/>
          <a:lstStyle/>
          <a:p>
            <a:pPr algn="r" rtl="1" eaLnBrk="1" hangingPunct="1">
              <a:buFontTx/>
              <a:buNone/>
            </a:pPr>
            <a:endParaRPr lang="en-US" sz="4800" b="1" dirty="0" smtClean="0">
              <a:solidFill>
                <a:srgbClr val="0000FF"/>
              </a:solidFill>
            </a:endParaRPr>
          </a:p>
          <a:p>
            <a:pPr algn="r" rtl="1" eaLnBrk="1" hangingPunct="1">
              <a:buFontTx/>
              <a:buNone/>
            </a:pPr>
            <a:r>
              <a:rPr lang="he-IL" sz="4800" b="1" dirty="0" smtClean="0">
                <a:solidFill>
                  <a:srgbClr val="0000FF"/>
                </a:solidFill>
              </a:rPr>
              <a:t>סיכום: </a:t>
            </a:r>
          </a:p>
          <a:p>
            <a:pPr algn="r" rtl="1" eaLnBrk="1" hangingPunct="1">
              <a:buFontTx/>
              <a:buNone/>
            </a:pPr>
            <a:endParaRPr lang="he-IL" dirty="0">
              <a:solidFill>
                <a:srgbClr val="0000FF"/>
              </a:solidFill>
            </a:endParaRPr>
          </a:p>
          <a:p>
            <a:pPr algn="r" rtl="1" eaLnBrk="1" hangingPunct="1">
              <a:buFontTx/>
              <a:buNone/>
            </a:pPr>
            <a:r>
              <a:rPr lang="he-IL" dirty="0" smtClean="0">
                <a:solidFill>
                  <a:srgbClr val="0000FF"/>
                </a:solidFill>
              </a:rPr>
              <a:t>בהתבסס על הטקסונומיה של בלום:</a:t>
            </a:r>
          </a:p>
          <a:p>
            <a:pPr algn="r" rtl="1" eaLnBrk="1" hangingPunct="1">
              <a:buFontTx/>
              <a:buNone/>
            </a:pPr>
            <a:r>
              <a:rPr lang="he-IL" sz="3600" b="1" dirty="0" smtClean="0">
                <a:solidFill>
                  <a:srgbClr val="0000FF"/>
                </a:solidFill>
              </a:rPr>
              <a:t>שינון </a:t>
            </a:r>
            <a:r>
              <a:rPr lang="he-IL" sz="3600" b="1" dirty="0" err="1" smtClean="0">
                <a:solidFill>
                  <a:srgbClr val="0000FF"/>
                </a:solidFill>
              </a:rPr>
              <a:t>ואיחזור</a:t>
            </a:r>
            <a:r>
              <a:rPr lang="he-IL" sz="3600" b="1" dirty="0" smtClean="0">
                <a:solidFill>
                  <a:srgbClr val="0000FF"/>
                </a:solidFill>
              </a:rPr>
              <a:t> מידע</a:t>
            </a:r>
            <a:r>
              <a:rPr lang="he-IL" sz="3600" dirty="0" smtClean="0">
                <a:solidFill>
                  <a:srgbClr val="0000FF"/>
                </a:solidFill>
              </a:rPr>
              <a:t> </a:t>
            </a:r>
          </a:p>
          <a:p>
            <a:pPr algn="r" rtl="1" eaLnBrk="1" hangingPunct="1">
              <a:buFontTx/>
              <a:buNone/>
            </a:pPr>
            <a:r>
              <a:rPr lang="he-IL" dirty="0" smtClean="0">
                <a:solidFill>
                  <a:srgbClr val="0000FF"/>
                </a:solidFill>
              </a:rPr>
              <a:t>                     מהוות פעולות חשיבה מסדר נמוך</a:t>
            </a:r>
          </a:p>
          <a:p>
            <a:pPr algn="r" rtl="1" eaLnBrk="1" hangingPunct="1">
              <a:buFontTx/>
              <a:buNone/>
            </a:pPr>
            <a:endParaRPr lang="he-IL" sz="2400" dirty="0" smtClean="0">
              <a:solidFill>
                <a:srgbClr val="0000FF"/>
              </a:solidFill>
            </a:endParaRPr>
          </a:p>
          <a:p>
            <a:pPr algn="r" rtl="1" eaLnBrk="1" hangingPunct="1">
              <a:buFontTx/>
              <a:buNone/>
            </a:pPr>
            <a:r>
              <a:rPr lang="he-IL" dirty="0" smtClean="0">
                <a:solidFill>
                  <a:srgbClr val="0000FF"/>
                </a:solidFill>
              </a:rPr>
              <a:t>ואילו</a:t>
            </a:r>
          </a:p>
          <a:p>
            <a:pPr algn="r" rtl="1" eaLnBrk="1" hangingPunct="1">
              <a:buFontTx/>
              <a:buNone/>
            </a:pPr>
            <a:r>
              <a:rPr lang="he-IL" sz="3600" b="1" dirty="0" smtClean="0">
                <a:solidFill>
                  <a:srgbClr val="0000FF"/>
                </a:solidFill>
              </a:rPr>
              <a:t>יישום, אנליזה, סינתזה והערכה</a:t>
            </a:r>
          </a:p>
          <a:p>
            <a:pPr algn="r" rtl="1" eaLnBrk="1" hangingPunct="1">
              <a:buFontTx/>
              <a:buNone/>
            </a:pPr>
            <a:r>
              <a:rPr lang="he-IL" dirty="0" smtClean="0">
                <a:solidFill>
                  <a:srgbClr val="0000FF"/>
                </a:solidFill>
              </a:rPr>
              <a:t>                    מהוות פעולות חשיבה מסדר גבוה.</a:t>
            </a:r>
            <a:r>
              <a:rPr lang="he-IL" dirty="0" smtClean="0">
                <a:solidFill>
                  <a:srgbClr val="008080"/>
                </a:solidFill>
              </a:rPr>
              <a:t> </a:t>
            </a:r>
            <a:endParaRPr lang="en-US" dirty="0" smtClean="0">
              <a:solidFill>
                <a:srgbClr val="008080"/>
              </a:solidFill>
            </a:endParaRPr>
          </a:p>
        </p:txBody>
      </p:sp>
    </p:spTree>
    <p:extLst>
      <p:ext uri="{BB962C8B-B14F-4D97-AF65-F5344CB8AC3E}">
        <p14:creationId xmlns:p14="http://schemas.microsoft.com/office/powerpoint/2010/main" val="232694490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2722" name="Group 98"/>
          <p:cNvGraphicFramePr>
            <a:graphicFrameLocks noGrp="1"/>
          </p:cNvGraphicFramePr>
          <p:nvPr>
            <p:ph type="tbl" idx="1"/>
          </p:nvPr>
        </p:nvGraphicFramePr>
        <p:xfrm>
          <a:off x="468313" y="1196975"/>
          <a:ext cx="8218487" cy="5667483"/>
        </p:xfrm>
        <a:graphic>
          <a:graphicData uri="http://schemas.openxmlformats.org/drawingml/2006/table">
            <a:tbl>
              <a:tblPr rtl="1"/>
              <a:tblGrid>
                <a:gridCol w="1879600"/>
                <a:gridCol w="6338887"/>
              </a:tblGrid>
              <a:tr h="9238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400" b="1" i="0" u="none" strike="noStrike" cap="none" normalizeH="0" baseline="0" dirty="0" smtClean="0">
                          <a:ln>
                            <a:noFill/>
                          </a:ln>
                          <a:solidFill>
                            <a:srgbClr val="0000FF"/>
                          </a:solidFill>
                          <a:effectLst/>
                          <a:latin typeface="Arial" charset="0"/>
                          <a:cs typeface="Arial" charset="0"/>
                        </a:rPr>
                        <a:t> ידע</a:t>
                      </a:r>
                      <a:endParaRPr kumimoji="0" lang="en-US" sz="2400" b="1" i="0" u="none" strike="noStrike" cap="none" normalizeH="0" baseline="0" dirty="0" smtClean="0">
                        <a:ln>
                          <a:noFill/>
                        </a:ln>
                        <a:solidFill>
                          <a:srgbClr val="0000FF"/>
                        </a:solidFill>
                        <a:effectLst/>
                        <a:latin typeface="Arial"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000" b="1" i="0" u="none" strike="noStrike" cap="none" normalizeH="0" baseline="0" dirty="0" smtClean="0">
                          <a:ln>
                            <a:noFill/>
                          </a:ln>
                          <a:solidFill>
                            <a:srgbClr val="0000FF"/>
                          </a:solidFill>
                          <a:effectLst/>
                          <a:latin typeface="Arial" charset="0"/>
                          <a:cs typeface="Arial" charset="0"/>
                        </a:rPr>
                        <a:t>לזכור פרטי מידע: תאריכים, עובדות, אישים, מקומות, רעיונות, עקרונות, תופעות, תיאוריות. לצטט, ליצור קטגוריות</a:t>
                      </a:r>
                      <a:endParaRPr kumimoji="0" lang="en-US" sz="2000" b="1" i="0" u="none" strike="noStrike" cap="none" normalizeH="0" baseline="0" dirty="0" smtClean="0">
                        <a:ln>
                          <a:noFill/>
                        </a:ln>
                        <a:solidFill>
                          <a:srgbClr val="0000FF"/>
                        </a:solidFill>
                        <a:effectLst/>
                        <a:latin typeface="Arial" charset="0"/>
                        <a:cs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110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400" b="1" i="0" u="none" strike="noStrike" cap="none" normalizeH="0" baseline="0" smtClean="0">
                          <a:ln>
                            <a:noFill/>
                          </a:ln>
                          <a:solidFill>
                            <a:srgbClr val="0000FF"/>
                          </a:solidFill>
                          <a:effectLst/>
                          <a:latin typeface="Arial" charset="0"/>
                          <a:cs typeface="Arial" charset="0"/>
                        </a:rPr>
                        <a:t> הבנה</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400" b="1" i="0" u="none" strike="noStrike" cap="none" normalizeH="0" baseline="0" smtClean="0">
                          <a:ln>
                            <a:noFill/>
                          </a:ln>
                          <a:solidFill>
                            <a:srgbClr val="0000FF"/>
                          </a:solidFill>
                          <a:effectLst/>
                          <a:latin typeface="Arial" charset="0"/>
                          <a:cs typeface="Arial" charset="0"/>
                        </a:rPr>
                        <a:t>             </a:t>
                      </a:r>
                      <a:endParaRPr kumimoji="0" lang="en-US" sz="2400" b="1" i="0" u="none" strike="noStrike" cap="none" normalizeH="0" baseline="0" smtClean="0">
                        <a:ln>
                          <a:noFill/>
                        </a:ln>
                        <a:solidFill>
                          <a:srgbClr val="0000FF"/>
                        </a:solidFill>
                        <a:effectLst/>
                        <a:latin typeface="Arial"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000" b="1" i="0" u="none" strike="noStrike" cap="none" normalizeH="0" baseline="0" dirty="0" smtClean="0">
                          <a:ln>
                            <a:noFill/>
                          </a:ln>
                          <a:solidFill>
                            <a:srgbClr val="0000FF"/>
                          </a:solidFill>
                          <a:effectLst/>
                          <a:latin typeface="Arial" charset="0"/>
                          <a:cs typeface="Arial" charset="0"/>
                        </a:rPr>
                        <a:t>להשוות ולהנגיד, לסכם, להכליל, לתמצת, להבין מטפורות וסמלים, לספר במילים אחרות –לנסח מחדש, לתת מובן</a:t>
                      </a:r>
                      <a:endParaRPr kumimoji="0" lang="en-US" sz="2000" b="1" i="0" u="none" strike="noStrike" cap="none" normalizeH="0" baseline="0" dirty="0" smtClean="0">
                        <a:ln>
                          <a:noFill/>
                        </a:ln>
                        <a:solidFill>
                          <a:srgbClr val="0000FF"/>
                        </a:solidFill>
                        <a:effectLst/>
                        <a:latin typeface="Arial" charset="0"/>
                        <a:cs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599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400" b="1" i="0" u="none" strike="noStrike" cap="none" normalizeH="0" baseline="0" smtClean="0">
                          <a:ln>
                            <a:noFill/>
                          </a:ln>
                          <a:solidFill>
                            <a:srgbClr val="0000FF"/>
                          </a:solidFill>
                          <a:effectLst/>
                          <a:latin typeface="Arial" charset="0"/>
                          <a:cs typeface="Arial" charset="0"/>
                        </a:rPr>
                        <a:t> יישום</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400" b="1" i="0" u="none" strike="noStrike" cap="none" normalizeH="0" baseline="0" smtClean="0">
                          <a:ln>
                            <a:noFill/>
                          </a:ln>
                          <a:solidFill>
                            <a:srgbClr val="0000FF"/>
                          </a:solidFill>
                          <a:effectLst/>
                          <a:latin typeface="Arial" charset="0"/>
                          <a:cs typeface="Arial" charset="0"/>
                        </a:rPr>
                        <a:t>          </a:t>
                      </a:r>
                      <a:endParaRPr kumimoji="0" lang="en-US" sz="2400" b="1" i="0" u="none" strike="noStrike" cap="none" normalizeH="0" baseline="0" smtClean="0">
                        <a:ln>
                          <a:noFill/>
                        </a:ln>
                        <a:solidFill>
                          <a:srgbClr val="0000FF"/>
                        </a:solidFill>
                        <a:effectLst/>
                        <a:latin typeface="Arial"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000" b="1" i="0" u="none" strike="noStrike" cap="none" normalizeH="0" baseline="0" dirty="0" smtClean="0">
                          <a:ln>
                            <a:noFill/>
                          </a:ln>
                          <a:solidFill>
                            <a:srgbClr val="0000FF"/>
                          </a:solidFill>
                          <a:effectLst/>
                          <a:latin typeface="Arial" charset="0"/>
                          <a:cs typeface="Arial" charset="0"/>
                        </a:rPr>
                        <a:t>להשתמש בידע במצבים חדשים, לפתור בעיות</a:t>
                      </a:r>
                      <a:endParaRPr kumimoji="0" lang="en-US" sz="2000" b="1" i="0" u="none" strike="noStrike" cap="none" normalizeH="0" baseline="0" dirty="0" smtClean="0">
                        <a:ln>
                          <a:noFill/>
                        </a:ln>
                        <a:solidFill>
                          <a:srgbClr val="0000FF"/>
                        </a:solidFill>
                        <a:effectLst/>
                        <a:latin typeface="Arial" charset="0"/>
                        <a:cs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149">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400" b="1" i="0" u="none" strike="noStrike" cap="none" normalizeH="0" baseline="0" smtClean="0">
                          <a:ln>
                            <a:noFill/>
                          </a:ln>
                          <a:solidFill>
                            <a:srgbClr val="0000FF"/>
                          </a:solidFill>
                          <a:effectLst/>
                          <a:latin typeface="Arial" charset="0"/>
                          <a:cs typeface="Arial" charset="0"/>
                        </a:rPr>
                        <a:t> אנליזה</a:t>
                      </a:r>
                      <a:endParaRPr kumimoji="0" lang="en-US" sz="2400" b="1" i="0" u="none" strike="noStrike" cap="none" normalizeH="0" baseline="0" smtClean="0">
                        <a:ln>
                          <a:noFill/>
                        </a:ln>
                        <a:solidFill>
                          <a:srgbClr val="0000FF"/>
                        </a:solidFill>
                        <a:effectLst/>
                        <a:latin typeface="Arial"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000" b="1" i="0" u="none" strike="noStrike" cap="none" normalizeH="0" baseline="0" dirty="0" smtClean="0">
                          <a:ln>
                            <a:noFill/>
                          </a:ln>
                          <a:solidFill>
                            <a:srgbClr val="0000FF"/>
                          </a:solidFill>
                          <a:effectLst/>
                          <a:latin typeface="Arial" charset="0"/>
                          <a:cs typeface="Arial" charset="0"/>
                        </a:rPr>
                        <a:t>לפרק את המידע לחלקים ולמצוא קשרים ביניהם, להבדיל בין עובדה להשערה, לזהות מסקנה ונימוק תומך, לגלות הוכחות, להבחין ביחסי סיבה תוצאה, לזהות הנחות סמויות</a:t>
                      </a:r>
                      <a:endParaRPr kumimoji="0" lang="en-US" sz="2000" b="1" i="0" u="none" strike="noStrike" cap="none" normalizeH="0" baseline="0" dirty="0" smtClean="0">
                        <a:ln>
                          <a:noFill/>
                        </a:ln>
                        <a:solidFill>
                          <a:srgbClr val="0000FF"/>
                        </a:solidFill>
                        <a:effectLst/>
                        <a:latin typeface="Arial" charset="0"/>
                        <a:cs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149">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400" b="1" i="0" u="none" strike="noStrike" cap="none" normalizeH="0" baseline="0" dirty="0" smtClean="0">
                          <a:ln>
                            <a:noFill/>
                          </a:ln>
                          <a:solidFill>
                            <a:srgbClr val="0000FF"/>
                          </a:solidFill>
                          <a:effectLst/>
                          <a:latin typeface="Arial" charset="0"/>
                          <a:cs typeface="Arial" charset="0"/>
                        </a:rPr>
                        <a:t> סינתזה</a:t>
                      </a:r>
                      <a:endParaRPr kumimoji="0" lang="en-US" sz="2400" b="1" i="0" u="none" strike="noStrike" cap="none" normalizeH="0" baseline="0" dirty="0" smtClean="0">
                        <a:ln>
                          <a:noFill/>
                        </a:ln>
                        <a:solidFill>
                          <a:srgbClr val="0000FF"/>
                        </a:solidFill>
                        <a:effectLst/>
                        <a:latin typeface="Arial"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000" b="1" i="0" u="none" strike="noStrike" cap="none" normalizeH="0" baseline="0" dirty="0" smtClean="0">
                          <a:ln>
                            <a:noFill/>
                          </a:ln>
                          <a:solidFill>
                            <a:srgbClr val="0000FF"/>
                          </a:solidFill>
                          <a:effectLst/>
                          <a:latin typeface="Arial" charset="0"/>
                          <a:cs typeface="Arial" charset="0"/>
                        </a:rPr>
                        <a:t>להציע השערות, לעשות אינטגרציה בין חלקי מידע, להבנות וליצור מחדש את הידע, להציע </a:t>
                      </a:r>
                      <a:r>
                        <a:rPr kumimoji="0" lang="he-IL" sz="2000" b="1" i="0" u="none" strike="noStrike" cap="none" normalizeH="0" baseline="0" dirty="0" err="1" smtClean="0">
                          <a:ln>
                            <a:noFill/>
                          </a:ln>
                          <a:solidFill>
                            <a:srgbClr val="0000FF"/>
                          </a:solidFill>
                          <a:effectLst/>
                          <a:latin typeface="Arial" charset="0"/>
                          <a:cs typeface="Arial" charset="0"/>
                        </a:rPr>
                        <a:t>תוכנית</a:t>
                      </a:r>
                      <a:r>
                        <a:rPr kumimoji="0" lang="he-IL" sz="2000" b="1" i="0" u="none" strike="noStrike" cap="none" normalizeH="0" baseline="0" dirty="0" smtClean="0">
                          <a:ln>
                            <a:noFill/>
                          </a:ln>
                          <a:solidFill>
                            <a:srgbClr val="0000FF"/>
                          </a:solidFill>
                          <a:effectLst/>
                          <a:latin typeface="Arial" charset="0"/>
                          <a:cs typeface="Arial" charset="0"/>
                        </a:rPr>
                        <a:t> עבודה, להסיק מסקנות</a:t>
                      </a:r>
                      <a:endParaRPr kumimoji="0" lang="en-US" sz="2000" b="1" i="0" u="none" strike="noStrike" cap="none" normalizeH="0" baseline="0" dirty="0" smtClean="0">
                        <a:ln>
                          <a:noFill/>
                        </a:ln>
                        <a:solidFill>
                          <a:srgbClr val="0000FF"/>
                        </a:solidFill>
                        <a:effectLst/>
                        <a:latin typeface="Arial" charset="0"/>
                        <a:cs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618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400" b="1" i="0" u="none" strike="noStrike" cap="none" normalizeH="0" baseline="0" smtClean="0">
                          <a:ln>
                            <a:noFill/>
                          </a:ln>
                          <a:solidFill>
                            <a:srgbClr val="0000FF"/>
                          </a:solidFill>
                          <a:effectLst/>
                          <a:latin typeface="Arial" charset="0"/>
                          <a:cs typeface="Arial" charset="0"/>
                        </a:rPr>
                        <a:t> הערכה</a:t>
                      </a:r>
                      <a:endParaRPr kumimoji="0" lang="en-US" sz="2400" b="1" i="0" u="none" strike="noStrike" cap="none" normalizeH="0" baseline="0" smtClean="0">
                        <a:ln>
                          <a:noFill/>
                        </a:ln>
                        <a:solidFill>
                          <a:srgbClr val="0000FF"/>
                        </a:solidFill>
                        <a:effectLst/>
                        <a:latin typeface="Arial"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000" b="1" i="0" u="none" strike="noStrike" cap="none" normalizeH="0" baseline="0" dirty="0" smtClean="0">
                          <a:ln>
                            <a:noFill/>
                          </a:ln>
                          <a:solidFill>
                            <a:srgbClr val="0000FF"/>
                          </a:solidFill>
                          <a:effectLst/>
                          <a:latin typeface="Arial" charset="0"/>
                          <a:cs typeface="Arial" charset="0"/>
                        </a:rPr>
                        <a:t>לשפוט את ערך הדברים על פי קריטריונים או סטנדרטים, להצדיק, לתמוך, לבקר</a:t>
                      </a:r>
                      <a:endParaRPr kumimoji="0" lang="en-US" sz="2000" b="1" i="0" u="none" strike="noStrike" cap="none" normalizeH="0" baseline="0" dirty="0" smtClean="0">
                        <a:ln>
                          <a:noFill/>
                        </a:ln>
                        <a:solidFill>
                          <a:srgbClr val="0000FF"/>
                        </a:solidFill>
                        <a:effectLst/>
                        <a:latin typeface="Arial" charset="0"/>
                        <a:cs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440668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2683664297"/>
              </p:ext>
            </p:extLst>
          </p:nvPr>
        </p:nvGraphicFramePr>
        <p:xfrm>
          <a:off x="457200" y="274637"/>
          <a:ext cx="8229600" cy="6309042"/>
        </p:xfrm>
        <a:graphic>
          <a:graphicData uri="http://schemas.openxmlformats.org/drawingml/2006/table">
            <a:tbl>
              <a:tblPr firstRow="1" bandRow="1">
                <a:tableStyleId>{5C22544A-7EE6-4342-B048-85BDC9FD1C3A}</a:tableStyleId>
              </a:tblPr>
              <a:tblGrid>
                <a:gridCol w="8229600"/>
              </a:tblGrid>
              <a:tr h="707782">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4000" b="1" i="0" u="none" strike="noStrike" cap="none" normalizeH="0" baseline="0" dirty="0" smtClean="0">
                          <a:ln>
                            <a:noFill/>
                          </a:ln>
                          <a:solidFill>
                            <a:srgbClr val="0000FF"/>
                          </a:solidFill>
                          <a:effectLst/>
                          <a:latin typeface="Arial" charset="0"/>
                          <a:cs typeface="Arial" charset="0"/>
                        </a:rPr>
                        <a:t> ידע</a:t>
                      </a:r>
                      <a:endParaRPr kumimoji="0" lang="en-US" sz="4000" b="1" i="0" u="none" strike="noStrike" cap="none" normalizeH="0" baseline="0" dirty="0" smtClean="0">
                        <a:ln>
                          <a:noFill/>
                        </a:ln>
                        <a:solidFill>
                          <a:srgbClr val="0000FF"/>
                        </a:solidFill>
                        <a:effectLst/>
                        <a:latin typeface="Arial" charset="0"/>
                        <a:cs typeface="Arial" charset="0"/>
                      </a:endParaRPr>
                    </a:p>
                  </a:txBody>
                  <a:tcPr marT="45714" marB="45714" horzOverflow="overflow"/>
                </a:tc>
              </a:tr>
              <a:tr h="1323256">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4000" b="1" i="0" u="none" strike="noStrike" cap="none" normalizeH="0" baseline="0" dirty="0" smtClean="0">
                          <a:ln>
                            <a:noFill/>
                          </a:ln>
                          <a:solidFill>
                            <a:srgbClr val="0000FF"/>
                          </a:solidFill>
                          <a:effectLst/>
                          <a:latin typeface="Arial" charset="0"/>
                          <a:cs typeface="Arial" charset="0"/>
                        </a:rPr>
                        <a:t> </a:t>
                      </a:r>
                      <a:r>
                        <a:rPr kumimoji="0" lang="he-IL" sz="4000" b="1" i="0" u="none" strike="noStrike" cap="none" normalizeH="0" baseline="0" dirty="0" smtClean="0">
                          <a:ln>
                            <a:noFill/>
                          </a:ln>
                          <a:solidFill>
                            <a:srgbClr val="FF0000"/>
                          </a:solidFill>
                          <a:effectLst/>
                          <a:latin typeface="Arial" charset="0"/>
                          <a:cs typeface="Arial" charset="0"/>
                        </a:rPr>
                        <a:t>הבנה</a:t>
                      </a:r>
                    </a:p>
                    <a:p>
                      <a:pPr marL="0" marR="0" lvl="0" indent="0" algn="ctr" defTabSz="914400" rtl="1" eaLnBrk="1" fontAlgn="base" latinLnBrk="0" hangingPunct="1">
                        <a:lnSpc>
                          <a:spcPct val="100000"/>
                        </a:lnSpc>
                        <a:spcBef>
                          <a:spcPts val="0"/>
                        </a:spcBef>
                        <a:spcAft>
                          <a:spcPct val="0"/>
                        </a:spcAft>
                        <a:buClrTx/>
                        <a:buSzTx/>
                        <a:buFontTx/>
                        <a:buNone/>
                        <a:tabLst/>
                      </a:pPr>
                      <a:endParaRPr kumimoji="0" lang="en-US" sz="4000" b="1" i="0" u="none" strike="noStrike" cap="none" normalizeH="0" baseline="0" dirty="0" smtClean="0">
                        <a:ln>
                          <a:noFill/>
                        </a:ln>
                        <a:solidFill>
                          <a:srgbClr val="0000FF"/>
                        </a:solidFill>
                        <a:effectLst/>
                        <a:latin typeface="Arial" charset="0"/>
                        <a:cs typeface="Arial" charset="0"/>
                      </a:endParaRPr>
                    </a:p>
                  </a:txBody>
                  <a:tcPr marT="45714" marB="45714" horzOverflow="overflow"/>
                </a:tc>
              </a:tr>
              <a:tr h="862189">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4000" b="1" i="0" u="none" strike="noStrike" cap="none" normalizeH="0" baseline="0" dirty="0" smtClean="0">
                          <a:ln>
                            <a:noFill/>
                          </a:ln>
                          <a:solidFill>
                            <a:srgbClr val="0000FF"/>
                          </a:solidFill>
                          <a:effectLst/>
                          <a:latin typeface="Arial" charset="0"/>
                          <a:cs typeface="Arial" charset="0"/>
                        </a:rPr>
                        <a:t> </a:t>
                      </a:r>
                      <a:r>
                        <a:rPr kumimoji="0" lang="he-IL" sz="4000" b="1" i="0" u="none" strike="noStrike" cap="none" normalizeH="0" baseline="0" dirty="0" smtClean="0">
                          <a:ln>
                            <a:noFill/>
                          </a:ln>
                          <a:solidFill>
                            <a:srgbClr val="00B050"/>
                          </a:solidFill>
                          <a:effectLst/>
                          <a:latin typeface="Arial" charset="0"/>
                          <a:cs typeface="Arial" charset="0"/>
                        </a:rPr>
                        <a:t>יישום (גבוה ונמוך)</a:t>
                      </a:r>
                      <a:r>
                        <a:rPr kumimoji="0" lang="he-IL" sz="4000" b="1" i="0" u="none" strike="noStrike" cap="none" normalizeH="0" baseline="0" dirty="0" smtClean="0">
                          <a:ln>
                            <a:noFill/>
                          </a:ln>
                          <a:solidFill>
                            <a:srgbClr val="0000FF"/>
                          </a:solidFill>
                          <a:effectLst/>
                          <a:latin typeface="Arial" charset="0"/>
                          <a:cs typeface="Arial" charset="0"/>
                        </a:rPr>
                        <a:t>   </a:t>
                      </a:r>
                      <a:endParaRPr kumimoji="0" lang="en-US" sz="4000" b="1" i="0" u="none" strike="noStrike" cap="none" normalizeH="0" baseline="0" dirty="0" smtClean="0">
                        <a:ln>
                          <a:noFill/>
                        </a:ln>
                        <a:solidFill>
                          <a:srgbClr val="0000FF"/>
                        </a:solidFill>
                        <a:effectLst/>
                        <a:latin typeface="Arial" charset="0"/>
                        <a:cs typeface="Arial" charset="0"/>
                      </a:endParaRPr>
                    </a:p>
                  </a:txBody>
                  <a:tcPr marT="45714" marB="45714" horzOverflow="overflow"/>
                </a:tc>
              </a:tr>
              <a:tr h="707782">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4000" b="1" i="0" u="none" strike="noStrike" cap="none" normalizeH="0" baseline="0" dirty="0" smtClean="0">
                          <a:ln>
                            <a:noFill/>
                          </a:ln>
                          <a:solidFill>
                            <a:srgbClr val="BD99B9"/>
                          </a:solidFill>
                          <a:effectLst/>
                          <a:latin typeface="Arial" charset="0"/>
                          <a:cs typeface="Arial" charset="0"/>
                        </a:rPr>
                        <a:t> אנליזה</a:t>
                      </a:r>
                      <a:endParaRPr kumimoji="0" lang="en-US" sz="4000" b="1" i="0" u="none" strike="noStrike" cap="none" normalizeH="0" baseline="0" dirty="0" smtClean="0">
                        <a:ln>
                          <a:noFill/>
                        </a:ln>
                        <a:solidFill>
                          <a:srgbClr val="BD99B9"/>
                        </a:solidFill>
                        <a:effectLst/>
                        <a:latin typeface="Arial" charset="0"/>
                        <a:cs typeface="Arial" charset="0"/>
                      </a:endParaRPr>
                    </a:p>
                  </a:txBody>
                  <a:tcPr marT="45714" marB="45714" horzOverflow="overflow"/>
                </a:tc>
              </a:tr>
              <a:tr h="707782">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4000" b="1" i="0" u="none" strike="noStrike" cap="none" normalizeH="0" baseline="0" dirty="0" smtClean="0">
                          <a:ln>
                            <a:noFill/>
                          </a:ln>
                          <a:solidFill>
                            <a:srgbClr val="BD99B9"/>
                          </a:solidFill>
                          <a:effectLst/>
                          <a:latin typeface="Arial" charset="0"/>
                          <a:cs typeface="Arial" charset="0"/>
                        </a:rPr>
                        <a:t> סינתזה</a:t>
                      </a:r>
                      <a:endParaRPr kumimoji="0" lang="en-US" sz="4000" b="1" i="0" u="none" strike="noStrike" cap="none" normalizeH="0" baseline="0" dirty="0" smtClean="0">
                        <a:ln>
                          <a:noFill/>
                        </a:ln>
                        <a:solidFill>
                          <a:srgbClr val="BD99B9"/>
                        </a:solidFill>
                        <a:effectLst/>
                        <a:latin typeface="Arial" charset="0"/>
                        <a:cs typeface="Arial" charset="0"/>
                      </a:endParaRPr>
                    </a:p>
                  </a:txBody>
                  <a:tcPr marT="45714" marB="45714" horzOverflow="overflow"/>
                </a:tc>
              </a:tr>
              <a:tr h="707782">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4000" b="1" i="0" u="none" strike="noStrike" cap="none" normalizeH="0" baseline="0" dirty="0" smtClean="0">
                          <a:ln>
                            <a:noFill/>
                          </a:ln>
                          <a:solidFill>
                            <a:srgbClr val="BD99B9"/>
                          </a:solidFill>
                          <a:effectLst/>
                          <a:latin typeface="Arial" charset="0"/>
                          <a:cs typeface="Arial" charset="0"/>
                        </a:rPr>
                        <a:t> הערכה</a:t>
                      </a:r>
                      <a:endParaRPr kumimoji="0" lang="en-US" sz="4000" b="1" i="0" u="none" strike="noStrike" cap="none" normalizeH="0" baseline="0" dirty="0" smtClean="0">
                        <a:ln>
                          <a:noFill/>
                        </a:ln>
                        <a:solidFill>
                          <a:srgbClr val="BD99B9"/>
                        </a:solidFill>
                        <a:effectLst/>
                        <a:latin typeface="Arial" charset="0"/>
                        <a:cs typeface="Arial" charset="0"/>
                      </a:endParaRPr>
                    </a:p>
                  </a:txBody>
                  <a:tcPr marT="45714" marB="45714" horzOverflow="overflow"/>
                </a:tc>
              </a:tr>
              <a:tr h="707782">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4000" b="1" i="0" u="none" strike="noStrike" cap="none" normalizeH="0" baseline="0" dirty="0" smtClean="0">
                          <a:ln>
                            <a:noFill/>
                          </a:ln>
                          <a:solidFill>
                            <a:srgbClr val="FFC000"/>
                          </a:solidFill>
                          <a:effectLst/>
                          <a:latin typeface="Arial" charset="0"/>
                          <a:cs typeface="Arial" charset="0"/>
                        </a:rPr>
                        <a:t>יצירתיות</a:t>
                      </a:r>
                      <a:endParaRPr kumimoji="0" lang="en-US" sz="4000" b="1" i="0" u="none" strike="noStrike" cap="none" normalizeH="0" baseline="0" dirty="0" smtClean="0">
                        <a:ln>
                          <a:noFill/>
                        </a:ln>
                        <a:solidFill>
                          <a:srgbClr val="FFC000"/>
                        </a:solidFill>
                        <a:effectLst/>
                        <a:latin typeface="Arial" charset="0"/>
                        <a:cs typeface="Arial" charset="0"/>
                      </a:endParaRPr>
                    </a:p>
                  </a:txBody>
                  <a:tcPr marT="45714" marB="45714" horzOverflow="overflow"/>
                </a:tc>
              </a:tr>
              <a:tr h="584687">
                <a:tc>
                  <a:txBody>
                    <a:bodyPr/>
                    <a:lstStyle/>
                    <a:p>
                      <a:pPr marL="0" marR="0" lvl="0" indent="0" algn="ctr" defTabSz="914400" rtl="1" eaLnBrk="1" fontAlgn="base" latinLnBrk="0" hangingPunct="1">
                        <a:lnSpc>
                          <a:spcPct val="100000"/>
                        </a:lnSpc>
                        <a:spcBef>
                          <a:spcPts val="0"/>
                        </a:spcBef>
                        <a:spcAft>
                          <a:spcPct val="0"/>
                        </a:spcAft>
                        <a:buClrTx/>
                        <a:buSzTx/>
                        <a:buFontTx/>
                        <a:buNone/>
                        <a:tabLst/>
                      </a:pPr>
                      <a:endParaRPr kumimoji="0" lang="en-US" sz="3200" b="1" i="0" u="none" strike="noStrike" cap="none" normalizeH="0" baseline="0" dirty="0" smtClean="0">
                        <a:ln>
                          <a:noFill/>
                        </a:ln>
                        <a:solidFill>
                          <a:srgbClr val="0000FF"/>
                        </a:solidFill>
                        <a:effectLst/>
                        <a:latin typeface="Arial" charset="0"/>
                        <a:cs typeface="Arial" charset="0"/>
                      </a:endParaRPr>
                    </a:p>
                  </a:txBody>
                  <a:tcPr marT="45714" marB="45714" horzOverflow="overflow"/>
                </a:tc>
              </a:tr>
            </a:tbl>
          </a:graphicData>
        </a:graphic>
      </p:graphicFrame>
    </p:spTree>
    <p:extLst>
      <p:ext uri="{BB962C8B-B14F-4D97-AF65-F5344CB8AC3E}">
        <p14:creationId xmlns:p14="http://schemas.microsoft.com/office/powerpoint/2010/main" val="21008488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able Placeholder 2"/>
          <p:cNvSpPr>
            <a:spLocks noGrp="1"/>
          </p:cNvSpPr>
          <p:nvPr>
            <p:ph type="tbl" idx="1"/>
          </p:nvPr>
        </p:nvSpPr>
        <p:spPr/>
      </p:sp>
      <p:sp>
        <p:nvSpPr>
          <p:cNvPr id="4" name="Rectangle 3"/>
          <p:cNvSpPr/>
          <p:nvPr/>
        </p:nvSpPr>
        <p:spPr>
          <a:xfrm>
            <a:off x="618977" y="1845842"/>
            <a:ext cx="7737231" cy="5449184"/>
          </a:xfrm>
          <a:prstGeom prst="rect">
            <a:avLst/>
          </a:prstGeom>
        </p:spPr>
        <p:txBody>
          <a:bodyPr wrap="square">
            <a:spAutoFit/>
          </a:bodyPr>
          <a:lstStyle/>
          <a:p>
            <a:pPr marL="342900" lvl="0" indent="-342900">
              <a:lnSpc>
                <a:spcPct val="107000"/>
              </a:lnSpc>
              <a:spcAft>
                <a:spcPts val="800"/>
              </a:spcAft>
              <a:buFont typeface="+mj-lt"/>
              <a:buAutoNum type="arabicPeriod"/>
            </a:pPr>
            <a:r>
              <a:rPr lang="en-GB" u="sng" dirty="0">
                <a:solidFill>
                  <a:srgbClr val="0563C1"/>
                </a:solidFill>
                <a:latin typeface="Calibri" panose="020F0502020204030204" pitchFamily="34" charset="0"/>
                <a:ea typeface="Calibri" panose="020F0502020204030204" pitchFamily="34" charset="0"/>
                <a:cs typeface="Arial" panose="020B0604020202020204" pitchFamily="34" charset="0"/>
                <a:hlinkClick r:id="rId2"/>
              </a:rPr>
              <a:t>https://www.youtube.com/watch?v=ab7IYrigx7k</a:t>
            </a:r>
            <a:endParaRPr lang="en-US" dirty="0">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he-IL" dirty="0">
                <a:latin typeface="Calibri" panose="020F0502020204030204" pitchFamily="34" charset="0"/>
                <a:ea typeface="Calibri" panose="020F0502020204030204" pitchFamily="34" charset="0"/>
                <a:cs typeface="Arial" panose="020B0604020202020204" pitchFamily="34" charset="0"/>
              </a:rPr>
              <a:t>שאילת שאלות ברמות שונות לפי בלום</a:t>
            </a:r>
            <a:endParaRPr lang="en-US" dirty="0">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he-IL" dirty="0" smtClean="0">
                <a:latin typeface="Calibri" panose="020F0502020204030204" pitchFamily="34" charset="0"/>
                <a:ea typeface="Calibri" panose="020F0502020204030204" pitchFamily="34" charset="0"/>
                <a:cs typeface="Arial" panose="020B0604020202020204" pitchFamily="34" charset="0"/>
              </a:rPr>
              <a:t>(קצר </a:t>
            </a:r>
            <a:r>
              <a:rPr lang="he-IL" dirty="0">
                <a:latin typeface="Calibri" panose="020F0502020204030204" pitchFamily="34" charset="0"/>
                <a:ea typeface="Calibri" panose="020F0502020204030204" pitchFamily="34" charset="0"/>
                <a:cs typeface="Arial" panose="020B0604020202020204" pitchFamily="34" charset="0"/>
              </a:rPr>
              <a:t>וממצה, </a:t>
            </a:r>
            <a:r>
              <a:rPr lang="he-IL" dirty="0" smtClean="0">
                <a:latin typeface="Calibri" panose="020F0502020204030204" pitchFamily="34" charset="0"/>
                <a:ea typeface="Calibri" panose="020F0502020204030204" pitchFamily="34" charset="0"/>
                <a:cs typeface="Arial" panose="020B0604020202020204" pitchFamily="34" charset="0"/>
              </a:rPr>
              <a:t>כולל </a:t>
            </a:r>
            <a:r>
              <a:rPr lang="he-IL" dirty="0">
                <a:latin typeface="Calibri" panose="020F0502020204030204" pitchFamily="34" charset="0"/>
                <a:ea typeface="Calibri" panose="020F0502020204030204" pitchFamily="34" charset="0"/>
                <a:cs typeface="Arial" panose="020B0604020202020204" pitchFamily="34" charset="0"/>
              </a:rPr>
              <a:t>תרגיל </a:t>
            </a:r>
            <a:r>
              <a:rPr lang="he-IL" dirty="0" smtClean="0">
                <a:latin typeface="Calibri" panose="020F0502020204030204" pitchFamily="34" charset="0"/>
                <a:ea typeface="Calibri" panose="020F0502020204030204" pitchFamily="34" charset="0"/>
                <a:cs typeface="Arial" panose="020B0604020202020204" pitchFamily="34" charset="0"/>
              </a:rPr>
              <a:t>בכיתה- שאילת שאלות על שימפנזה). </a:t>
            </a:r>
            <a:endParaRPr lang="en-US" dirty="0">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endParaRPr lang="he-IL" dirty="0">
              <a:effectLst/>
              <a:latin typeface="Calibri" panose="020F0502020204030204" pitchFamily="34" charset="0"/>
              <a:ea typeface="Calibri" panose="020F0502020204030204" pitchFamily="34" charset="0"/>
              <a:cs typeface="Arial" panose="020B0604020202020204" pitchFamily="34" charset="0"/>
            </a:endParaRPr>
          </a:p>
          <a:p>
            <a:pPr lvl="0"/>
            <a:r>
              <a:rPr lang="he-IL" dirty="0" smtClean="0">
                <a:latin typeface="Calibri" panose="020F0502020204030204" pitchFamily="34" charset="0"/>
                <a:ea typeface="Calibri" panose="020F0502020204030204" pitchFamily="34" charset="0"/>
                <a:cs typeface="Arial" panose="020B0604020202020204" pitchFamily="34" charset="0"/>
              </a:rPr>
              <a:t>2. </a:t>
            </a:r>
            <a:r>
              <a:rPr lang="he-IL" dirty="0"/>
              <a:t>בלום לפי סיינפלד</a:t>
            </a:r>
            <a:endParaRPr lang="en-US" dirty="0"/>
          </a:p>
          <a:p>
            <a:r>
              <a:rPr lang="en-GB" dirty="0"/>
              <a:t>https://www.youtube.com/watch?v=NsBna5IVBYg</a:t>
            </a:r>
            <a:endParaRPr lang="en-US" dirty="0"/>
          </a:p>
          <a:p>
            <a:pPr lvl="0">
              <a:lnSpc>
                <a:spcPct val="107000"/>
              </a:lnSpc>
              <a:spcAft>
                <a:spcPts val="800"/>
              </a:spcAft>
            </a:pPr>
            <a:endParaRPr lang="he-IL" dirty="0" smtClean="0">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he-IL" dirty="0" smtClean="0">
                <a:latin typeface="Calibri" panose="020F0502020204030204" pitchFamily="34" charset="0"/>
                <a:ea typeface="Calibri" panose="020F0502020204030204" pitchFamily="34" charset="0"/>
                <a:cs typeface="Arial" panose="020B0604020202020204" pitchFamily="34" charset="0"/>
              </a:rPr>
              <a:t>3.  </a:t>
            </a:r>
            <a:r>
              <a:rPr lang="en-GB" dirty="0" smtClean="0"/>
              <a:t>HOT</a:t>
            </a:r>
            <a:r>
              <a:rPr lang="he-IL" dirty="0" smtClean="0"/>
              <a:t> </a:t>
            </a:r>
            <a:r>
              <a:rPr lang="he-IL" dirty="0"/>
              <a:t>בבית ספר יסודי- שימוש בטקסונומיה בצורה מפורשת</a:t>
            </a:r>
            <a:endParaRPr lang="en-US" dirty="0"/>
          </a:p>
          <a:p>
            <a:r>
              <a:rPr lang="en-GB" u="sng" dirty="0">
                <a:hlinkClick r:id="rId3"/>
              </a:rPr>
              <a:t>https://www.youtube.com/watch?v=zPeiaBPTxnI</a:t>
            </a:r>
            <a:endParaRPr lang="en-US" dirty="0"/>
          </a:p>
          <a:p>
            <a:r>
              <a:rPr lang="he-IL" dirty="0"/>
              <a:t> </a:t>
            </a:r>
            <a:endParaRPr lang="en-US" dirty="0"/>
          </a:p>
          <a:p>
            <a:pPr lvl="0">
              <a:lnSpc>
                <a:spcPct val="107000"/>
              </a:lnSpc>
              <a:spcAft>
                <a:spcPts val="800"/>
              </a:spcAft>
            </a:pPr>
            <a:endParaRPr lang="he-IL" dirty="0" smtClean="0">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895179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algn="ctr" rtl="1"/>
            <a:r>
              <a:rPr lang="he-IL" sz="4000" dirty="0" smtClean="0">
                <a:solidFill>
                  <a:srgbClr val="FF0000"/>
                </a:solidFill>
              </a:rPr>
              <a:t>מסמך האסטרטגיות</a:t>
            </a:r>
            <a:endParaRPr lang="en-US" sz="4000" dirty="0">
              <a:solidFill>
                <a:srgbClr val="FF0000"/>
              </a:solidFill>
            </a:endParaRPr>
          </a:p>
          <a:p>
            <a:endParaRPr lang="en-US" dirty="0" smtClean="0"/>
          </a:p>
          <a:p>
            <a:endParaRPr lang="en-US" dirty="0"/>
          </a:p>
          <a:p>
            <a:r>
              <a:rPr lang="en-US" dirty="0" smtClean="0">
                <a:hlinkClick r:id="rId2"/>
              </a:rPr>
              <a:t>http</a:t>
            </a:r>
            <a:r>
              <a:rPr lang="en-US" dirty="0">
                <a:hlinkClick r:id="rId2"/>
              </a:rPr>
              <a:t>://</a:t>
            </a:r>
            <a:r>
              <a:rPr lang="en-US" dirty="0" smtClean="0">
                <a:hlinkClick r:id="rId2"/>
              </a:rPr>
              <a:t>meyda.education.gov.il/files/Tochniyot_Limudim/Portal/EstrategyotChashiva.pdf</a:t>
            </a:r>
            <a:endParaRPr lang="he-IL" dirty="0" smtClean="0"/>
          </a:p>
          <a:p>
            <a:endParaRPr lang="he-IL" dirty="0"/>
          </a:p>
          <a:p>
            <a:endParaRPr lang="he-IL" dirty="0" smtClean="0"/>
          </a:p>
          <a:p>
            <a:pPr algn="r" rtl="1">
              <a:buFont typeface="Wingdings" panose="05000000000000000000" pitchFamily="2" charset="2"/>
              <a:buChar char="Ø"/>
            </a:pPr>
            <a:r>
              <a:rPr lang="he-IL" b="1" dirty="0" smtClean="0">
                <a:solidFill>
                  <a:srgbClr val="FF0000"/>
                </a:solidFill>
              </a:rPr>
              <a:t>כלי עבודה מרכזי בהמשך הקורס והסדנה</a:t>
            </a:r>
          </a:p>
          <a:p>
            <a:pPr algn="r" rtl="1">
              <a:buFont typeface="Wingdings" panose="05000000000000000000" pitchFamily="2" charset="2"/>
              <a:buChar char="Ø"/>
            </a:pPr>
            <a:r>
              <a:rPr lang="he-IL" b="1" dirty="0" smtClean="0">
                <a:solidFill>
                  <a:srgbClr val="FF0000"/>
                </a:solidFill>
              </a:rPr>
              <a:t>להביא </a:t>
            </a:r>
            <a:r>
              <a:rPr lang="he-IL" b="1" dirty="0" err="1" smtClean="0">
                <a:solidFill>
                  <a:srgbClr val="FF0000"/>
                </a:solidFill>
              </a:rPr>
              <a:t>גירסה</a:t>
            </a:r>
            <a:r>
              <a:rPr lang="he-IL" b="1" dirty="0" smtClean="0">
                <a:solidFill>
                  <a:srgbClr val="FF0000"/>
                </a:solidFill>
              </a:rPr>
              <a:t>  של המסמך בדפוס או דיגיטלית לכל המפגשים הבאים</a:t>
            </a:r>
            <a:endParaRPr lang="en-US" b="1" dirty="0">
              <a:solidFill>
                <a:srgbClr val="FF0000"/>
              </a:solidFill>
            </a:endParaRPr>
          </a:p>
        </p:txBody>
      </p:sp>
    </p:spTree>
    <p:extLst>
      <p:ext uri="{BB962C8B-B14F-4D97-AF65-F5344CB8AC3E}">
        <p14:creationId xmlns:p14="http://schemas.microsoft.com/office/powerpoint/2010/main" val="64458794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he-IL" dirty="0"/>
              <a:t>עידן הידע במספרים 2012:</a:t>
            </a:r>
          </a:p>
          <a:p>
            <a:pPr marL="0" indent="0"/>
            <a:r>
              <a:rPr lang="en-US" dirty="0">
                <a:hlinkClick r:id="rId2"/>
              </a:rPr>
              <a:t>https://www.youtube.com/watch?v=YmwwrGV_aiE</a:t>
            </a:r>
            <a:endParaRPr lang="he-IL" dirty="0"/>
          </a:p>
          <a:p>
            <a:pPr marL="0" indent="0"/>
            <a:endParaRPr lang="he-IL" dirty="0"/>
          </a:p>
          <a:p>
            <a:pPr marL="0" indent="0" algn="r" rtl="1">
              <a:buNone/>
            </a:pPr>
            <a:r>
              <a:rPr lang="he-IL" dirty="0"/>
              <a:t>2016:</a:t>
            </a:r>
          </a:p>
          <a:p>
            <a:pPr marL="0" indent="0" rtl="1">
              <a:buNone/>
            </a:pPr>
            <a:r>
              <a:rPr lang="en-US" b="1" dirty="0">
                <a:hlinkClick r:id="rId3"/>
              </a:rPr>
              <a:t>https://www.youtube.com/watch?annotation_id=annotation_1871640555&amp;feature=iv&amp;src_vid=XrJjfDUzD7M&amp;v=uqZiIO0YI7Y</a:t>
            </a:r>
            <a:endParaRPr lang="he-IL" b="1" dirty="0"/>
          </a:p>
          <a:p>
            <a:pPr algn="r" rtl="1"/>
            <a:endParaRPr lang="en-US" dirty="0"/>
          </a:p>
        </p:txBody>
      </p:sp>
    </p:spTree>
    <p:extLst>
      <p:ext uri="{BB962C8B-B14F-4D97-AF65-F5344CB8AC3E}">
        <p14:creationId xmlns:p14="http://schemas.microsoft.com/office/powerpoint/2010/main" val="240923018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Google Shape;150;p22"/>
          <p:cNvSpPr txBox="1">
            <a:spLocks noGrp="1"/>
          </p:cNvSpPr>
          <p:nvPr>
            <p:ph type="title"/>
          </p:nvPr>
        </p:nvSpPr>
        <p:spPr>
          <a:xfrm>
            <a:off x="1560910" y="1426369"/>
            <a:ext cx="5915025" cy="671513"/>
          </a:xfrm>
          <a:solidFill>
            <a:srgbClr val="DDEAF6"/>
          </a:solidFill>
        </p:spPr>
        <p:txBody>
          <a:bodyPr spcFirstLastPara="1" vert="horz" lIns="51427" tIns="25706" rIns="51427" bIns="25706" rtlCol="0" anchor="ctr">
            <a:noAutofit/>
          </a:bodyPr>
          <a:lstStyle/>
          <a:p>
            <a:pPr>
              <a:spcBef>
                <a:spcPts val="0"/>
              </a:spcBef>
              <a:buClr>
                <a:srgbClr val="385623"/>
              </a:buClr>
              <a:buSzPts val="3600"/>
              <a:defRPr/>
            </a:pPr>
            <a:r>
              <a:rPr lang="en-US" b="1" dirty="0" smtClean="0">
                <a:solidFill>
                  <a:schemeClr val="accent5">
                    <a:lumMod val="50000"/>
                  </a:schemeClr>
                </a:solidFill>
                <a:latin typeface="Calibri" panose="020F0502020204030204" pitchFamily="34" charset="0"/>
                <a:ea typeface="David"/>
                <a:cs typeface="Calibri" panose="020F0502020204030204" pitchFamily="34" charset="0"/>
                <a:sym typeface="David"/>
              </a:rPr>
              <a:t>Three levels of instruction</a:t>
            </a:r>
            <a:endParaRPr b="1" dirty="0">
              <a:solidFill>
                <a:schemeClr val="accent5">
                  <a:lumMod val="50000"/>
                </a:schemeClr>
              </a:solidFill>
              <a:latin typeface="Calibri" panose="020F0502020204030204" pitchFamily="34" charset="0"/>
              <a:ea typeface="David"/>
              <a:cs typeface="Calibri" panose="020F0502020204030204" pitchFamily="34" charset="0"/>
              <a:sym typeface="David"/>
            </a:endParaRPr>
          </a:p>
        </p:txBody>
      </p:sp>
      <p:pic>
        <p:nvPicPr>
          <p:cNvPr id="11267" name="Google Shape;151;p22"/>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4550" y="2231232"/>
            <a:ext cx="4048125" cy="2340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2" name="Google Shape;152;p22"/>
          <p:cNvSpPr txBox="1"/>
          <p:nvPr/>
        </p:nvSpPr>
        <p:spPr>
          <a:xfrm>
            <a:off x="1357313" y="4661297"/>
            <a:ext cx="5915025" cy="608409"/>
          </a:xfrm>
          <a:prstGeom prst="rect">
            <a:avLst/>
          </a:prstGeom>
          <a:solidFill>
            <a:schemeClr val="accent1">
              <a:lumMod val="20000"/>
              <a:lumOff val="80000"/>
            </a:schemeClr>
          </a:solidFill>
          <a:ln>
            <a:noFill/>
          </a:ln>
        </p:spPr>
        <p:txBody>
          <a:bodyPr spcFirstLastPara="1" lIns="51427" tIns="25706" rIns="51427" bIns="25706"/>
          <a:lstStyle/>
          <a:p>
            <a:pPr marL="128588" indent="-49292">
              <a:lnSpc>
                <a:spcPct val="90000"/>
              </a:lnSpc>
              <a:spcBef>
                <a:spcPts val="563"/>
              </a:spcBef>
              <a:buClr>
                <a:schemeClr val="dk1"/>
              </a:buClr>
              <a:buSzPts val="2220"/>
              <a:defRPr/>
            </a:pPr>
            <a:endParaRPr sz="1249" dirty="0">
              <a:solidFill>
                <a:srgbClr val="2F5496"/>
              </a:solidFill>
              <a:latin typeface="David"/>
              <a:ea typeface="David"/>
              <a:cs typeface="David"/>
              <a:sym typeface="David"/>
            </a:endParaRPr>
          </a:p>
        </p:txBody>
      </p:sp>
    </p:spTree>
    <p:extLst>
      <p:ext uri="{BB962C8B-B14F-4D97-AF65-F5344CB8AC3E}">
        <p14:creationId xmlns:p14="http://schemas.microsoft.com/office/powerpoint/2010/main" val="169965941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Grp="1" noChangeArrowheads="1"/>
          </p:cNvSpPr>
          <p:nvPr>
            <p:ph type="sldNum" sz="quarter" idx="4294967295"/>
          </p:nvPr>
        </p:nvSpPr>
        <p:spPr bwMode="auto">
          <a:xfrm>
            <a:off x="6057900" y="5543550"/>
            <a:ext cx="1600200"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a:solidFill>
                  <a:schemeClr val="tx1"/>
                </a:solidFill>
                <a:latin typeface="Times New Roman" panose="02020603050405020304" pitchFamily="18" charset="0"/>
              </a:defRPr>
            </a:lvl1pPr>
            <a:lvl2pPr marL="557213" indent="-214313" eaLnBrk="0" hangingPunct="0">
              <a:defRPr sz="1800">
                <a:solidFill>
                  <a:schemeClr val="tx1"/>
                </a:solidFill>
                <a:latin typeface="Times New Roman" panose="02020603050405020304" pitchFamily="18" charset="0"/>
              </a:defRPr>
            </a:lvl2pPr>
            <a:lvl3pPr marL="857250" indent="-171450" eaLnBrk="0" hangingPunct="0">
              <a:defRPr sz="1800">
                <a:solidFill>
                  <a:schemeClr val="tx1"/>
                </a:solidFill>
                <a:latin typeface="Times New Roman" panose="02020603050405020304" pitchFamily="18" charset="0"/>
              </a:defRPr>
            </a:lvl3pPr>
            <a:lvl4pPr marL="1200150" indent="-171450" eaLnBrk="0" hangingPunct="0">
              <a:defRPr sz="1800">
                <a:solidFill>
                  <a:schemeClr val="tx1"/>
                </a:solidFill>
                <a:latin typeface="Times New Roman" panose="02020603050405020304" pitchFamily="18" charset="0"/>
              </a:defRPr>
            </a:lvl4pPr>
            <a:lvl5pPr marL="1543050" indent="-171450" eaLnBrk="0" hangingPunct="0">
              <a:defRPr sz="1800">
                <a:solidFill>
                  <a:schemeClr val="tx1"/>
                </a:solidFill>
                <a:latin typeface="Times New Roman" panose="02020603050405020304" pitchFamily="18" charset="0"/>
              </a:defRPr>
            </a:lvl5pPr>
            <a:lvl6pPr marL="1885950" indent="-171450" algn="r" rtl="1" eaLnBrk="0" fontAlgn="base" hangingPunct="0">
              <a:spcBef>
                <a:spcPct val="0"/>
              </a:spcBef>
              <a:spcAft>
                <a:spcPct val="0"/>
              </a:spcAft>
              <a:defRPr sz="1800">
                <a:solidFill>
                  <a:schemeClr val="tx1"/>
                </a:solidFill>
                <a:latin typeface="Times New Roman" panose="02020603050405020304" pitchFamily="18" charset="0"/>
              </a:defRPr>
            </a:lvl6pPr>
            <a:lvl7pPr marL="2228850" indent="-171450" algn="r" rtl="1" eaLnBrk="0" fontAlgn="base" hangingPunct="0">
              <a:spcBef>
                <a:spcPct val="0"/>
              </a:spcBef>
              <a:spcAft>
                <a:spcPct val="0"/>
              </a:spcAft>
              <a:defRPr sz="1800">
                <a:solidFill>
                  <a:schemeClr val="tx1"/>
                </a:solidFill>
                <a:latin typeface="Times New Roman" panose="02020603050405020304" pitchFamily="18" charset="0"/>
              </a:defRPr>
            </a:lvl7pPr>
            <a:lvl8pPr marL="2571750" indent="-171450" algn="r" rtl="1" eaLnBrk="0" fontAlgn="base" hangingPunct="0">
              <a:spcBef>
                <a:spcPct val="0"/>
              </a:spcBef>
              <a:spcAft>
                <a:spcPct val="0"/>
              </a:spcAft>
              <a:defRPr sz="1800">
                <a:solidFill>
                  <a:schemeClr val="tx1"/>
                </a:solidFill>
                <a:latin typeface="Times New Roman" panose="02020603050405020304" pitchFamily="18" charset="0"/>
              </a:defRPr>
            </a:lvl8pPr>
            <a:lvl9pPr marL="2914650" indent="-171450" algn="r" rtl="1" eaLnBrk="0" fontAlgn="base" hangingPunct="0">
              <a:spcBef>
                <a:spcPct val="0"/>
              </a:spcBef>
              <a:spcAft>
                <a:spcPct val="0"/>
              </a:spcAft>
              <a:defRPr sz="1800">
                <a:solidFill>
                  <a:schemeClr val="tx1"/>
                </a:solidFill>
                <a:latin typeface="Times New Roman" panose="02020603050405020304" pitchFamily="18" charset="0"/>
              </a:defRPr>
            </a:lvl9pPr>
          </a:lstStyle>
          <a:p>
            <a:pPr eaLnBrk="1" hangingPunct="1"/>
            <a:fld id="{6E2BC709-EA1F-4D94-9121-2FB741EA29DE}" type="slidenum">
              <a:rPr lang="he-IL" altLang="en-US"/>
              <a:pPr eaLnBrk="1" hangingPunct="1"/>
              <a:t>30</a:t>
            </a:fld>
            <a:endParaRPr lang="en-US" altLang="en-US"/>
          </a:p>
        </p:txBody>
      </p:sp>
      <p:sp>
        <p:nvSpPr>
          <p:cNvPr id="3075" name="מציין מיקום של מספר שקופית 5"/>
          <p:cNvSpPr txBox="1">
            <a:spLocks noGrp="1"/>
          </p:cNvSpPr>
          <p:nvPr/>
        </p:nvSpPr>
        <p:spPr bwMode="auto">
          <a:xfrm>
            <a:off x="6057900" y="5543550"/>
            <a:ext cx="1600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r" rtl="1"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r" rtl="1"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r" rtl="1"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r" rtl="1" eaLnBrk="0" fontAlgn="base" hangingPunct="0">
              <a:spcBef>
                <a:spcPct val="0"/>
              </a:spcBef>
              <a:spcAft>
                <a:spcPct val="0"/>
              </a:spcAft>
              <a:defRPr sz="2400">
                <a:solidFill>
                  <a:schemeClr val="tx1"/>
                </a:solidFill>
                <a:latin typeface="Times New Roman" panose="02020603050405020304" pitchFamily="18" charset="0"/>
              </a:defRPr>
            </a:lvl9pPr>
          </a:lstStyle>
          <a:p>
            <a:pPr rtl="0" eaLnBrk="1" hangingPunct="1"/>
            <a:fld id="{1203271C-79BF-420A-8852-113E051AD61F}" type="slidenum">
              <a:rPr lang="he-IL" altLang="en-US" sz="900"/>
              <a:pPr rtl="0" eaLnBrk="1" hangingPunct="1"/>
              <a:t>30</a:t>
            </a:fld>
            <a:endParaRPr lang="en-US" altLang="en-US" sz="900"/>
          </a:p>
        </p:txBody>
      </p:sp>
      <p:sp>
        <p:nvSpPr>
          <p:cNvPr id="3076" name="Rectangle 2"/>
          <p:cNvSpPr>
            <a:spLocks noGrp="1" noChangeArrowheads="1"/>
          </p:cNvSpPr>
          <p:nvPr>
            <p:ph type="title" idx="4294967295"/>
          </p:nvPr>
        </p:nvSpPr>
        <p:spPr bwMode="auto">
          <a:xfrm>
            <a:off x="1390650" y="1107283"/>
            <a:ext cx="6448425" cy="100250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r"/>
            <a:r>
              <a:rPr lang="he-IL" altLang="en-US" b="1" dirty="0">
                <a:solidFill>
                  <a:schemeClr val="accent2"/>
                </a:solidFill>
              </a:rPr>
              <a:t>מדוע </a:t>
            </a:r>
            <a:r>
              <a:rPr lang="he-IL" altLang="en-US" b="1" dirty="0" smtClean="0">
                <a:solidFill>
                  <a:schemeClr val="accent2"/>
                </a:solidFill>
              </a:rPr>
              <a:t>לשאוף להוראה </a:t>
            </a:r>
            <a:r>
              <a:rPr lang="he-IL" altLang="en-US" b="1" dirty="0">
                <a:solidFill>
                  <a:schemeClr val="accent2"/>
                </a:solidFill>
              </a:rPr>
              <a:t>עתירת חשיבה והבנה?</a:t>
            </a:r>
            <a:r>
              <a:rPr lang="he-IL" altLang="en-US" b="1" dirty="0" smtClean="0">
                <a:solidFill>
                  <a:srgbClr val="003366"/>
                </a:solidFill>
              </a:rPr>
              <a:t/>
            </a:r>
            <a:br>
              <a:rPr lang="he-IL" altLang="en-US" b="1" dirty="0" smtClean="0">
                <a:solidFill>
                  <a:srgbClr val="003366"/>
                </a:solidFill>
              </a:rPr>
            </a:br>
            <a:endParaRPr lang="en-US" altLang="en-US" sz="1800" b="1" dirty="0">
              <a:solidFill>
                <a:srgbClr val="003366"/>
              </a:solidFill>
            </a:endParaRPr>
          </a:p>
        </p:txBody>
      </p:sp>
      <p:sp>
        <p:nvSpPr>
          <p:cNvPr id="3077" name="Rectangle 3"/>
          <p:cNvSpPr>
            <a:spLocks noGrp="1" noChangeArrowheads="1"/>
          </p:cNvSpPr>
          <p:nvPr>
            <p:ph type="body" idx="4294967295"/>
          </p:nvPr>
        </p:nvSpPr>
        <p:spPr bwMode="auto">
          <a:xfrm>
            <a:off x="1385887" y="2025253"/>
            <a:ext cx="6615113" cy="39754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marL="414338" indent="-414338" algn="r" rtl="1">
              <a:spcBef>
                <a:spcPct val="25000"/>
              </a:spcBef>
              <a:buClr>
                <a:srgbClr val="003366"/>
              </a:buClr>
              <a:buFont typeface="Wingdings" panose="05000000000000000000" pitchFamily="2" charset="2"/>
              <a:buAutoNum type="arabicPeriod"/>
            </a:pPr>
            <a:r>
              <a:rPr lang="he-IL" altLang="en-US" b="1" dirty="0">
                <a:solidFill>
                  <a:srgbClr val="002BB6"/>
                </a:solidFill>
              </a:rPr>
              <a:t>איכות הידע </a:t>
            </a:r>
            <a:r>
              <a:rPr lang="he-IL" altLang="en-US" b="1" dirty="0" err="1">
                <a:solidFill>
                  <a:srgbClr val="002BB6"/>
                </a:solidFill>
              </a:rPr>
              <a:t>הידע</a:t>
            </a:r>
            <a:r>
              <a:rPr lang="he-IL" altLang="en-US" b="1" dirty="0">
                <a:solidFill>
                  <a:srgbClr val="002BB6"/>
                </a:solidFill>
              </a:rPr>
              <a:t> המתקבל </a:t>
            </a:r>
            <a:r>
              <a:rPr lang="he-IL" altLang="en-US" sz="1500" b="1" dirty="0">
                <a:solidFill>
                  <a:srgbClr val="002BB6"/>
                </a:solidFill>
              </a:rPr>
              <a:t>(ידע ולא מידע, הבנה מעמיקה, העברה, זיכרון לטווח ארוך)</a:t>
            </a:r>
          </a:p>
          <a:p>
            <a:pPr marL="414338" indent="-414338" algn="r" rtl="1">
              <a:spcBef>
                <a:spcPct val="25000"/>
              </a:spcBef>
              <a:buClr>
                <a:srgbClr val="003366"/>
              </a:buClr>
              <a:buFont typeface="Wingdings" panose="05000000000000000000" pitchFamily="2" charset="2"/>
              <a:buAutoNum type="arabicPeriod"/>
            </a:pPr>
            <a:r>
              <a:rPr lang="he-IL" altLang="en-US" b="1" dirty="0">
                <a:solidFill>
                  <a:srgbClr val="002BB6"/>
                </a:solidFill>
              </a:rPr>
              <a:t>הקניית כלים לחשיבה ולמידה - חיוני לחיים</a:t>
            </a:r>
          </a:p>
          <a:p>
            <a:pPr marL="414338" indent="-414338" algn="r" rtl="1">
              <a:spcBef>
                <a:spcPct val="25000"/>
              </a:spcBef>
              <a:buClr>
                <a:srgbClr val="003366"/>
              </a:buClr>
              <a:buFont typeface="Wingdings" panose="05000000000000000000" pitchFamily="2" charset="2"/>
              <a:buAutoNum type="arabicPeriod"/>
            </a:pPr>
            <a:r>
              <a:rPr lang="he-IL" altLang="en-US" b="1" dirty="0">
                <a:solidFill>
                  <a:srgbClr val="002BB6"/>
                </a:solidFill>
              </a:rPr>
              <a:t>התאמה לעידן המידע ולמאה ה- 21 </a:t>
            </a:r>
            <a:r>
              <a:rPr lang="he-IL" altLang="en-US" sz="1500" b="1" dirty="0">
                <a:solidFill>
                  <a:srgbClr val="002BB6"/>
                </a:solidFill>
              </a:rPr>
              <a:t>(כלים להתמודדות מושכלת עם מידע, עולם גלובלי, עבודת צוות וכו')</a:t>
            </a:r>
          </a:p>
          <a:p>
            <a:pPr marL="414338" indent="-414338" algn="r" rtl="1">
              <a:spcBef>
                <a:spcPct val="25000"/>
              </a:spcBef>
              <a:buClr>
                <a:srgbClr val="003366"/>
              </a:buClr>
              <a:buFont typeface="Wingdings" panose="05000000000000000000" pitchFamily="2" charset="2"/>
              <a:buAutoNum type="arabicPeriod"/>
            </a:pPr>
            <a:r>
              <a:rPr lang="he-IL" altLang="en-US" b="1" dirty="0">
                <a:solidFill>
                  <a:srgbClr val="002BB6"/>
                </a:solidFill>
              </a:rPr>
              <a:t>חשיבה ביקורתית חיונית לחינוך ערכי בכלל ולחינוך אזרחי בפרט </a:t>
            </a:r>
            <a:r>
              <a:rPr lang="he-IL" altLang="en-US" sz="1500" b="1" dirty="0">
                <a:solidFill>
                  <a:srgbClr val="002BB6"/>
                </a:solidFill>
              </a:rPr>
              <a:t>(להתמודדות מושכלת עם האתגרים של החיים במדינה דמוקרטית)</a:t>
            </a:r>
            <a:r>
              <a:rPr lang="he-IL" altLang="en-US" b="1" dirty="0">
                <a:solidFill>
                  <a:srgbClr val="002BB6"/>
                </a:solidFill>
              </a:rPr>
              <a:t> </a:t>
            </a:r>
          </a:p>
          <a:p>
            <a:pPr marL="414338" indent="-414338" algn="r" rtl="1">
              <a:spcBef>
                <a:spcPct val="25000"/>
              </a:spcBef>
              <a:buClr>
                <a:srgbClr val="003366"/>
              </a:buClr>
            </a:pPr>
            <a:r>
              <a:rPr lang="he-IL" altLang="en-US" b="1" dirty="0">
                <a:solidFill>
                  <a:srgbClr val="002BB6"/>
                </a:solidFill>
              </a:rPr>
              <a:t>      </a:t>
            </a:r>
            <a:endParaRPr lang="he-IL" altLang="en-US" sz="1500" b="1" dirty="0">
              <a:solidFill>
                <a:srgbClr val="002BB6"/>
              </a:solidFill>
            </a:endParaRPr>
          </a:p>
          <a:p>
            <a:pPr marL="414338" indent="-414338" algn="r" rtl="1">
              <a:buClr>
                <a:srgbClr val="003366"/>
              </a:buClr>
              <a:buFont typeface="Wingdings" panose="05000000000000000000" pitchFamily="2" charset="2"/>
              <a:buAutoNum type="arabicPeriod"/>
            </a:pPr>
            <a:endParaRPr lang="he-IL" altLang="en-US" sz="1500" b="1" dirty="0">
              <a:solidFill>
                <a:srgbClr val="002BB6"/>
              </a:solidFill>
            </a:endParaRPr>
          </a:p>
          <a:p>
            <a:pPr marL="414338" indent="-414338" algn="r" rtl="1">
              <a:buClr>
                <a:srgbClr val="003366"/>
              </a:buClr>
            </a:pPr>
            <a:endParaRPr lang="he-IL" altLang="en-US" b="1" dirty="0">
              <a:solidFill>
                <a:srgbClr val="002BB6"/>
              </a:solidFill>
            </a:endParaRPr>
          </a:p>
          <a:p>
            <a:pPr marL="414338" indent="-414338" algn="r" rtl="1">
              <a:buClr>
                <a:srgbClr val="003366"/>
              </a:buClr>
            </a:pPr>
            <a:r>
              <a:rPr lang="he-IL" altLang="en-US" b="1" dirty="0">
                <a:solidFill>
                  <a:srgbClr val="002BB6"/>
                </a:solidFill>
              </a:rPr>
              <a:t> </a:t>
            </a:r>
          </a:p>
          <a:p>
            <a:pPr marL="414338" indent="-414338" algn="r" rtl="1">
              <a:buClr>
                <a:srgbClr val="003366"/>
              </a:buClr>
              <a:buFont typeface="Wingdings" panose="05000000000000000000" pitchFamily="2" charset="2"/>
              <a:buChar char="ü"/>
            </a:pPr>
            <a:endParaRPr lang="he-IL" altLang="en-US" b="1" dirty="0">
              <a:solidFill>
                <a:srgbClr val="002BB6"/>
              </a:solidFill>
            </a:endParaRPr>
          </a:p>
          <a:p>
            <a:pPr marL="414338" indent="-414338" algn="r" rtl="1">
              <a:buClr>
                <a:srgbClr val="003366"/>
              </a:buClr>
              <a:buFont typeface="Wingdings" panose="05000000000000000000" pitchFamily="2" charset="2"/>
              <a:buChar char="ü"/>
            </a:pPr>
            <a:endParaRPr lang="he-IL" altLang="en-US" b="1" dirty="0">
              <a:solidFill>
                <a:srgbClr val="002BB6"/>
              </a:solidFill>
            </a:endParaRPr>
          </a:p>
          <a:p>
            <a:pPr marL="414338" indent="-414338" algn="r" rtl="1">
              <a:buClr>
                <a:srgbClr val="003366"/>
              </a:buClr>
              <a:buFont typeface="Wingdings" panose="05000000000000000000" pitchFamily="2" charset="2"/>
              <a:buChar char="ü"/>
            </a:pPr>
            <a:endParaRPr lang="he-IL" altLang="en-US" b="1" dirty="0" smtClean="0">
              <a:solidFill>
                <a:srgbClr val="002BB6"/>
              </a:solidFill>
            </a:endParaRPr>
          </a:p>
          <a:p>
            <a:pPr marL="414338" indent="-414338" algn="r" rtl="1">
              <a:buClr>
                <a:srgbClr val="003366"/>
              </a:buClr>
              <a:buFont typeface="Wingdings" panose="05000000000000000000" pitchFamily="2" charset="2"/>
              <a:buChar char="ü"/>
            </a:pPr>
            <a:endParaRPr lang="he-IL" altLang="en-US" b="1" dirty="0" smtClean="0">
              <a:solidFill>
                <a:srgbClr val="002BB6"/>
              </a:solidFill>
            </a:endParaRPr>
          </a:p>
          <a:p>
            <a:pPr marL="414338" indent="-414338" algn="r" rtl="1">
              <a:buClr>
                <a:srgbClr val="003366"/>
              </a:buClr>
              <a:buFont typeface="Wingdings" panose="05000000000000000000" pitchFamily="2" charset="2"/>
              <a:buChar char="ü"/>
            </a:pPr>
            <a:endParaRPr lang="he-IL" altLang="en-US" b="1" dirty="0" smtClean="0">
              <a:solidFill>
                <a:srgbClr val="002BB6"/>
              </a:solidFill>
            </a:endParaRPr>
          </a:p>
          <a:p>
            <a:pPr marL="414338" indent="-414338" algn="r" rtl="1"/>
            <a:endParaRPr lang="he-IL" altLang="en-US" b="1" dirty="0" smtClean="0">
              <a:solidFill>
                <a:srgbClr val="002BB6"/>
              </a:solidFill>
            </a:endParaRPr>
          </a:p>
          <a:p>
            <a:pPr marL="414338" indent="-414338" algn="r" rtl="1"/>
            <a:endParaRPr lang="en-US" altLang="en-US" b="1" dirty="0" smtClean="0">
              <a:solidFill>
                <a:srgbClr val="002BB6"/>
              </a:solidFill>
            </a:endParaRPr>
          </a:p>
        </p:txBody>
      </p:sp>
    </p:spTree>
    <p:extLst>
      <p:ext uri="{BB962C8B-B14F-4D97-AF65-F5344CB8AC3E}">
        <p14:creationId xmlns:p14="http://schemas.microsoft.com/office/powerpoint/2010/main" val="4255192467"/>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he-IL" dirty="0" smtClean="0"/>
              <a:t>לשיעור מספר 3:</a:t>
            </a:r>
          </a:p>
          <a:p>
            <a:pPr algn="r" rtl="1"/>
            <a:r>
              <a:rPr lang="he-IL" dirty="0" smtClean="0"/>
              <a:t>לקרוא פרקים </a:t>
            </a:r>
            <a:r>
              <a:rPr lang="en-US" dirty="0" smtClean="0"/>
              <a:t>3</a:t>
            </a:r>
            <a:r>
              <a:rPr lang="he-IL" dirty="0" smtClean="0"/>
              <a:t>, 4, בספר "ציונים זה לא </a:t>
            </a:r>
            <a:r>
              <a:rPr lang="he-IL" dirty="0" err="1" smtClean="0"/>
              <a:t>הכל</a:t>
            </a:r>
            <a:r>
              <a:rPr lang="he-IL" dirty="0" smtClean="0"/>
              <a:t>"</a:t>
            </a:r>
            <a:endParaRPr lang="en-US" dirty="0"/>
          </a:p>
        </p:txBody>
      </p:sp>
    </p:spTree>
    <p:extLst>
      <p:ext uri="{BB962C8B-B14F-4D97-AF65-F5344CB8AC3E}">
        <p14:creationId xmlns:p14="http://schemas.microsoft.com/office/powerpoint/2010/main" val="408736162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4634895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he-IL" b="1" dirty="0" smtClean="0">
                <a:solidFill>
                  <a:srgbClr val="7030A0"/>
                </a:solidFill>
              </a:rPr>
              <a:t>הטקסונומיה של בלום</a:t>
            </a:r>
            <a:endParaRPr lang="en-US" b="1" dirty="0">
              <a:solidFill>
                <a:srgbClr val="7030A0"/>
              </a:solidFill>
            </a:endParaRPr>
          </a:p>
        </p:txBody>
      </p:sp>
      <p:graphicFrame>
        <p:nvGraphicFramePr>
          <p:cNvPr id="4" name="Table Placeholder 3"/>
          <p:cNvGraphicFramePr>
            <a:graphicFrameLocks noGrp="1"/>
          </p:cNvGraphicFramePr>
          <p:nvPr>
            <p:ph type="tbl" idx="1"/>
            <p:extLst/>
          </p:nvPr>
        </p:nvGraphicFramePr>
        <p:xfrm>
          <a:off x="1485900" y="1678278"/>
          <a:ext cx="6172200" cy="4608753"/>
        </p:xfrm>
        <a:graphic>
          <a:graphicData uri="http://schemas.openxmlformats.org/drawingml/2006/table">
            <a:tbl>
              <a:tblPr firstRow="1" bandRow="1">
                <a:tableStyleId>{5C22544A-7EE6-4342-B048-85BDC9FD1C3A}</a:tableStyleId>
              </a:tblPr>
              <a:tblGrid>
                <a:gridCol w="6172200"/>
              </a:tblGrid>
              <a:tr h="525771">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3000" b="1" i="0" u="none" strike="noStrike" cap="none" normalizeH="0" baseline="0" dirty="0" smtClean="0">
                          <a:ln>
                            <a:noFill/>
                          </a:ln>
                          <a:solidFill>
                            <a:srgbClr val="0000FF"/>
                          </a:solidFill>
                          <a:effectLst/>
                          <a:latin typeface="Arial" charset="0"/>
                          <a:cs typeface="Arial" charset="0"/>
                        </a:rPr>
                        <a:t> ידע</a:t>
                      </a:r>
                      <a:endParaRPr kumimoji="0" lang="en-US" sz="30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tc>
              </a:tr>
              <a:tr h="982971">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3000" b="1" i="0" u="none" strike="noStrike" cap="none" normalizeH="0" baseline="0" dirty="0" smtClean="0">
                          <a:ln>
                            <a:noFill/>
                          </a:ln>
                          <a:solidFill>
                            <a:srgbClr val="0000FF"/>
                          </a:solidFill>
                          <a:effectLst/>
                          <a:latin typeface="Arial" charset="0"/>
                          <a:cs typeface="Arial" charset="0"/>
                        </a:rPr>
                        <a:t> </a:t>
                      </a:r>
                      <a:r>
                        <a:rPr kumimoji="0" lang="he-IL" sz="3000" b="1" i="0" u="none" strike="noStrike" cap="none" normalizeH="0" baseline="0" dirty="0" smtClean="0">
                          <a:ln>
                            <a:noFill/>
                          </a:ln>
                          <a:solidFill>
                            <a:srgbClr val="FF0000"/>
                          </a:solidFill>
                          <a:effectLst/>
                          <a:latin typeface="Arial" charset="0"/>
                          <a:cs typeface="Arial" charset="0"/>
                        </a:rPr>
                        <a:t>הבנה</a:t>
                      </a:r>
                    </a:p>
                    <a:p>
                      <a:pPr marL="0" marR="0" lvl="0" indent="0" algn="ctr" defTabSz="914400" rtl="1" eaLnBrk="1" fontAlgn="base" latinLnBrk="0" hangingPunct="1">
                        <a:lnSpc>
                          <a:spcPct val="100000"/>
                        </a:lnSpc>
                        <a:spcBef>
                          <a:spcPts val="0"/>
                        </a:spcBef>
                        <a:spcAft>
                          <a:spcPct val="0"/>
                        </a:spcAft>
                        <a:buClrTx/>
                        <a:buSzTx/>
                        <a:buFontTx/>
                        <a:buNone/>
                        <a:tabLst/>
                      </a:pPr>
                      <a:endParaRPr kumimoji="0" lang="en-US" sz="30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tc>
              </a:tr>
              <a:tr h="562589">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3000" b="1" i="0" u="none" strike="noStrike" cap="none" normalizeH="0" baseline="0" dirty="0" smtClean="0">
                          <a:ln>
                            <a:noFill/>
                          </a:ln>
                          <a:solidFill>
                            <a:srgbClr val="0000FF"/>
                          </a:solidFill>
                          <a:effectLst/>
                          <a:latin typeface="Arial" charset="0"/>
                          <a:cs typeface="Arial" charset="0"/>
                        </a:rPr>
                        <a:t> </a:t>
                      </a:r>
                      <a:r>
                        <a:rPr kumimoji="0" lang="he-IL" sz="3000" b="1" i="0" u="none" strike="noStrike" cap="none" normalizeH="0" baseline="0" dirty="0" smtClean="0">
                          <a:ln>
                            <a:noFill/>
                          </a:ln>
                          <a:solidFill>
                            <a:srgbClr val="00B050"/>
                          </a:solidFill>
                          <a:effectLst/>
                          <a:latin typeface="Arial" charset="0"/>
                          <a:cs typeface="Arial" charset="0"/>
                        </a:rPr>
                        <a:t>יישום (גבוה ונמוך)</a:t>
                      </a:r>
                      <a:r>
                        <a:rPr kumimoji="0" lang="he-IL" sz="3000" b="1" i="0" u="none" strike="noStrike" cap="none" normalizeH="0" baseline="0" dirty="0" smtClean="0">
                          <a:ln>
                            <a:noFill/>
                          </a:ln>
                          <a:solidFill>
                            <a:srgbClr val="0000FF"/>
                          </a:solidFill>
                          <a:effectLst/>
                          <a:latin typeface="Arial" charset="0"/>
                          <a:cs typeface="Arial" charset="0"/>
                        </a:rPr>
                        <a:t>   </a:t>
                      </a:r>
                      <a:endParaRPr kumimoji="0" lang="en-US" sz="30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tc>
              </a:tr>
              <a:tr h="525771">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3000" b="1" i="0" u="none" strike="noStrike" cap="none" normalizeH="0" baseline="0" dirty="0" smtClean="0">
                          <a:ln>
                            <a:noFill/>
                          </a:ln>
                          <a:solidFill>
                            <a:srgbClr val="BD99B9"/>
                          </a:solidFill>
                          <a:effectLst/>
                          <a:latin typeface="Arial" charset="0"/>
                          <a:cs typeface="Arial" charset="0"/>
                        </a:rPr>
                        <a:t> אנליזה</a:t>
                      </a:r>
                      <a:endParaRPr kumimoji="0" lang="en-US" sz="3000" b="1" i="0" u="none" strike="noStrike" cap="none" normalizeH="0" baseline="0" dirty="0" smtClean="0">
                        <a:ln>
                          <a:noFill/>
                        </a:ln>
                        <a:solidFill>
                          <a:srgbClr val="BD99B9"/>
                        </a:solidFill>
                        <a:effectLst/>
                        <a:latin typeface="Arial" charset="0"/>
                        <a:cs typeface="Arial" charset="0"/>
                      </a:endParaRPr>
                    </a:p>
                  </a:txBody>
                  <a:tcPr marL="68580" marR="68580" marT="34286" marB="34286" horzOverflow="overflow"/>
                </a:tc>
              </a:tr>
              <a:tr h="525771">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3000" b="1" i="0" u="none" strike="noStrike" cap="none" normalizeH="0" baseline="0" dirty="0" smtClean="0">
                          <a:ln>
                            <a:noFill/>
                          </a:ln>
                          <a:solidFill>
                            <a:srgbClr val="BD99B9"/>
                          </a:solidFill>
                          <a:effectLst/>
                          <a:latin typeface="Arial" charset="0"/>
                          <a:cs typeface="Arial" charset="0"/>
                        </a:rPr>
                        <a:t> סינתזה</a:t>
                      </a:r>
                      <a:endParaRPr kumimoji="0" lang="en-US" sz="3000" b="1" i="0" u="none" strike="noStrike" cap="none" normalizeH="0" baseline="0" dirty="0" smtClean="0">
                        <a:ln>
                          <a:noFill/>
                        </a:ln>
                        <a:solidFill>
                          <a:srgbClr val="BD99B9"/>
                        </a:solidFill>
                        <a:effectLst/>
                        <a:latin typeface="Arial" charset="0"/>
                        <a:cs typeface="Arial" charset="0"/>
                      </a:endParaRPr>
                    </a:p>
                  </a:txBody>
                  <a:tcPr marL="68580" marR="68580" marT="34286" marB="34286" horzOverflow="overflow"/>
                </a:tc>
              </a:tr>
              <a:tr h="525771">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3000" b="1" i="0" u="none" strike="noStrike" cap="none" normalizeH="0" baseline="0" dirty="0" smtClean="0">
                          <a:ln>
                            <a:noFill/>
                          </a:ln>
                          <a:solidFill>
                            <a:srgbClr val="BD99B9"/>
                          </a:solidFill>
                          <a:effectLst/>
                          <a:latin typeface="Arial" charset="0"/>
                          <a:cs typeface="Arial" charset="0"/>
                        </a:rPr>
                        <a:t> הערכה</a:t>
                      </a:r>
                      <a:endParaRPr kumimoji="0" lang="en-US" sz="3000" b="1" i="0" u="none" strike="noStrike" cap="none" normalizeH="0" baseline="0" dirty="0" smtClean="0">
                        <a:ln>
                          <a:noFill/>
                        </a:ln>
                        <a:solidFill>
                          <a:srgbClr val="BD99B9"/>
                        </a:solidFill>
                        <a:effectLst/>
                        <a:latin typeface="Arial" charset="0"/>
                        <a:cs typeface="Arial" charset="0"/>
                      </a:endParaRPr>
                    </a:p>
                  </a:txBody>
                  <a:tcPr marL="68580" marR="68580" marT="34286" marB="34286" horzOverflow="overflow"/>
                </a:tc>
              </a:tr>
              <a:tr h="525771">
                <a:tc>
                  <a:txBody>
                    <a:bodyPr/>
                    <a:lstStyle/>
                    <a:p>
                      <a:pPr marL="0" marR="0" lvl="0" indent="0" algn="ctr" defTabSz="914400" rtl="1" eaLnBrk="1" fontAlgn="base" latinLnBrk="0" hangingPunct="1">
                        <a:lnSpc>
                          <a:spcPct val="100000"/>
                        </a:lnSpc>
                        <a:spcBef>
                          <a:spcPts val="0"/>
                        </a:spcBef>
                        <a:spcAft>
                          <a:spcPct val="0"/>
                        </a:spcAft>
                        <a:buClrTx/>
                        <a:buSzTx/>
                        <a:buFontTx/>
                        <a:buNone/>
                        <a:tabLst/>
                      </a:pPr>
                      <a:r>
                        <a:rPr kumimoji="0" lang="he-IL" sz="3000" b="1" i="0" u="none" strike="noStrike" cap="none" normalizeH="0" baseline="0" dirty="0" smtClean="0">
                          <a:ln>
                            <a:noFill/>
                          </a:ln>
                          <a:solidFill>
                            <a:srgbClr val="FFC000"/>
                          </a:solidFill>
                          <a:effectLst/>
                          <a:latin typeface="Arial" charset="0"/>
                          <a:cs typeface="Arial" charset="0"/>
                        </a:rPr>
                        <a:t>יצירתיות</a:t>
                      </a:r>
                      <a:endParaRPr kumimoji="0" lang="en-US" sz="3000" b="1" i="0" u="none" strike="noStrike" cap="none" normalizeH="0" baseline="0" dirty="0" smtClean="0">
                        <a:ln>
                          <a:noFill/>
                        </a:ln>
                        <a:solidFill>
                          <a:srgbClr val="FFC000"/>
                        </a:solidFill>
                        <a:effectLst/>
                        <a:latin typeface="Arial" charset="0"/>
                        <a:cs typeface="Arial" charset="0"/>
                      </a:endParaRPr>
                    </a:p>
                  </a:txBody>
                  <a:tcPr marL="68580" marR="68580" marT="34286" marB="34286" horzOverflow="overflow"/>
                </a:tc>
              </a:tr>
              <a:tr h="434331">
                <a:tc>
                  <a:txBody>
                    <a:bodyPr/>
                    <a:lstStyle/>
                    <a:p>
                      <a:pPr marL="0" marR="0" lvl="0" indent="0" algn="ctr" defTabSz="914400" rtl="1" eaLnBrk="1" fontAlgn="base" latinLnBrk="0" hangingPunct="1">
                        <a:lnSpc>
                          <a:spcPct val="100000"/>
                        </a:lnSpc>
                        <a:spcBef>
                          <a:spcPts val="0"/>
                        </a:spcBef>
                        <a:spcAft>
                          <a:spcPct val="0"/>
                        </a:spcAft>
                        <a:buClrTx/>
                        <a:buSzTx/>
                        <a:buFontTx/>
                        <a:buNone/>
                        <a:tabLst/>
                      </a:pPr>
                      <a:endParaRPr kumimoji="0" lang="en-US" sz="24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tc>
              </a:tr>
            </a:tbl>
          </a:graphicData>
        </a:graphic>
      </p:graphicFrame>
    </p:spTree>
    <p:extLst>
      <p:ext uri="{BB962C8B-B14F-4D97-AF65-F5344CB8AC3E}">
        <p14:creationId xmlns:p14="http://schemas.microsoft.com/office/powerpoint/2010/main" val="206324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2722" name="Group 98"/>
          <p:cNvGraphicFramePr>
            <a:graphicFrameLocks noGrp="1"/>
          </p:cNvGraphicFramePr>
          <p:nvPr>
            <p:ph type="tbl" idx="1"/>
            <p:extLst/>
          </p:nvPr>
        </p:nvGraphicFramePr>
        <p:xfrm>
          <a:off x="1494236" y="1754983"/>
          <a:ext cx="6163865" cy="4250614"/>
        </p:xfrm>
        <a:graphic>
          <a:graphicData uri="http://schemas.openxmlformats.org/drawingml/2006/table">
            <a:tbl>
              <a:tblPr rtl="1"/>
              <a:tblGrid>
                <a:gridCol w="1409700"/>
                <a:gridCol w="4754165"/>
              </a:tblGrid>
              <a:tr h="6928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800" b="1" i="0" u="none" strike="noStrike" cap="none" normalizeH="0" baseline="0" dirty="0" smtClean="0">
                          <a:ln>
                            <a:noFill/>
                          </a:ln>
                          <a:solidFill>
                            <a:srgbClr val="0000FF"/>
                          </a:solidFill>
                          <a:effectLst/>
                          <a:latin typeface="Arial" charset="0"/>
                          <a:cs typeface="Arial" charset="0"/>
                        </a:rPr>
                        <a:t> ידע</a:t>
                      </a:r>
                      <a:endParaRPr kumimoji="0" lang="en-US" sz="18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500" b="1" i="0" u="none" strike="noStrike" cap="none" normalizeH="0" baseline="0" dirty="0" smtClean="0">
                          <a:ln>
                            <a:noFill/>
                          </a:ln>
                          <a:solidFill>
                            <a:srgbClr val="0000FF"/>
                          </a:solidFill>
                          <a:effectLst/>
                          <a:latin typeface="Arial" charset="0"/>
                          <a:cs typeface="Arial" charset="0"/>
                        </a:rPr>
                        <a:t>לזכור פרטי מידע: תאריכים, עובדות, אישים, מקומות, רעיונות, עקרונות, תופעות, תיאוריות. לצטט, ליצור קטגוריות</a:t>
                      </a:r>
                      <a:endParaRPr kumimoji="0" lang="en-US" sz="15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r h="75832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800" b="1" i="0" u="none" strike="noStrike" cap="none" normalizeH="0" baseline="0" dirty="0" smtClean="0">
                          <a:ln>
                            <a:noFill/>
                          </a:ln>
                          <a:solidFill>
                            <a:srgbClr val="0000FF"/>
                          </a:solidFill>
                          <a:effectLst/>
                          <a:latin typeface="Arial" charset="0"/>
                          <a:cs typeface="Arial" charset="0"/>
                        </a:rPr>
                        <a:t> הבנה</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800" b="1" i="0" u="none" strike="noStrike" cap="none" normalizeH="0" baseline="0" dirty="0" smtClean="0">
                          <a:ln>
                            <a:noFill/>
                          </a:ln>
                          <a:solidFill>
                            <a:srgbClr val="0000FF"/>
                          </a:solidFill>
                          <a:effectLst/>
                          <a:latin typeface="Arial" charset="0"/>
                          <a:cs typeface="Arial" charset="0"/>
                        </a:rPr>
                        <a:t>             </a:t>
                      </a:r>
                      <a:endParaRPr kumimoji="0" lang="en-US" sz="18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500" b="1" i="0" u="none" strike="noStrike" cap="none" normalizeH="0" baseline="0" dirty="0" smtClean="0">
                          <a:ln>
                            <a:noFill/>
                          </a:ln>
                          <a:solidFill>
                            <a:srgbClr val="0000FF"/>
                          </a:solidFill>
                          <a:effectLst/>
                          <a:latin typeface="Arial" charset="0"/>
                          <a:cs typeface="Arial" charset="0"/>
                        </a:rPr>
                        <a:t>לסכם, להכליל, לתמצת, להבין מטפורות וסמלים, לספר במילים אחרות –לנסח מחדש, לתת מובן</a:t>
                      </a:r>
                      <a:endParaRPr kumimoji="0" lang="en-US" sz="15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r>
              <a:tr h="6720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800" b="1" i="0" u="none" strike="noStrike" cap="none" normalizeH="0" baseline="0" dirty="0" smtClean="0">
                          <a:ln>
                            <a:noFill/>
                          </a:ln>
                          <a:solidFill>
                            <a:srgbClr val="0000FF"/>
                          </a:solidFill>
                          <a:effectLst/>
                          <a:latin typeface="Arial" charset="0"/>
                          <a:cs typeface="Arial" charset="0"/>
                        </a:rPr>
                        <a:t> יישום</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800" b="1" i="0" u="none" strike="noStrike" cap="none" normalizeH="0" baseline="0" dirty="0" smtClean="0">
                          <a:ln>
                            <a:noFill/>
                          </a:ln>
                          <a:solidFill>
                            <a:srgbClr val="0000FF"/>
                          </a:solidFill>
                          <a:effectLst/>
                          <a:latin typeface="Arial" charset="0"/>
                          <a:cs typeface="Arial" charset="0"/>
                        </a:rPr>
                        <a:t>          </a:t>
                      </a:r>
                      <a:endParaRPr kumimoji="0" lang="en-US" sz="18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500" b="1" i="0" u="none" strike="noStrike" cap="none" normalizeH="0" baseline="0" dirty="0" smtClean="0">
                          <a:ln>
                            <a:noFill/>
                          </a:ln>
                          <a:solidFill>
                            <a:srgbClr val="0000FF"/>
                          </a:solidFill>
                          <a:effectLst/>
                          <a:latin typeface="Arial" charset="0"/>
                          <a:cs typeface="Arial" charset="0"/>
                        </a:rPr>
                        <a:t>להשתמש בידע במצבים חדשים, לפתור בעיות</a:t>
                      </a:r>
                      <a:endParaRPr kumimoji="0" lang="en-US" sz="15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r h="7726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800" b="1" i="0" u="none" strike="noStrike" cap="none" normalizeH="0" baseline="0" dirty="0" smtClean="0">
                          <a:ln>
                            <a:noFill/>
                          </a:ln>
                          <a:solidFill>
                            <a:srgbClr val="0000FF"/>
                          </a:solidFill>
                          <a:effectLst/>
                          <a:latin typeface="Arial" charset="0"/>
                          <a:cs typeface="Arial" charset="0"/>
                        </a:rPr>
                        <a:t> אנליזה</a:t>
                      </a:r>
                      <a:endParaRPr kumimoji="0" lang="en-US" sz="18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500" b="1" i="0" u="none" strike="noStrike" cap="none" normalizeH="0" baseline="0" dirty="0" smtClean="0">
                          <a:ln>
                            <a:noFill/>
                          </a:ln>
                          <a:solidFill>
                            <a:srgbClr val="0000FF"/>
                          </a:solidFill>
                          <a:effectLst/>
                          <a:latin typeface="Arial" charset="0"/>
                          <a:cs typeface="Arial" charset="0"/>
                        </a:rPr>
                        <a:t>לפרק את המידע לחלקים ולמצוא קשרים ביניהם, להבדיל בין עובדה להשערה, לזהות מסקנה ונימוק תומך, לגלות הוכחות, להבחין ביחסי סיבה תוצאה, לזהות הנחות סמויות</a:t>
                      </a:r>
                      <a:endParaRPr kumimoji="0" lang="en-US" sz="15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r h="7726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800" b="1" i="0" u="none" strike="noStrike" cap="none" normalizeH="0" baseline="0" dirty="0" smtClean="0">
                          <a:ln>
                            <a:noFill/>
                          </a:ln>
                          <a:solidFill>
                            <a:srgbClr val="0000FF"/>
                          </a:solidFill>
                          <a:effectLst/>
                          <a:latin typeface="Arial" charset="0"/>
                          <a:cs typeface="Arial" charset="0"/>
                        </a:rPr>
                        <a:t> סינתזה</a:t>
                      </a:r>
                      <a:endParaRPr kumimoji="0" lang="en-US" sz="18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500" b="1" i="0" u="none" strike="noStrike" cap="none" normalizeH="0" baseline="0" dirty="0" smtClean="0">
                          <a:ln>
                            <a:noFill/>
                          </a:ln>
                          <a:solidFill>
                            <a:srgbClr val="0000FF"/>
                          </a:solidFill>
                          <a:effectLst/>
                          <a:latin typeface="Arial" charset="0"/>
                          <a:cs typeface="Arial" charset="0"/>
                        </a:rPr>
                        <a:t>להציע השערות, לעשות אינטגרציה בין חלקי מידע, להבנות וליצור מחדש את הידע, להציע </a:t>
                      </a:r>
                      <a:r>
                        <a:rPr kumimoji="0" lang="he-IL" sz="1500" b="1" i="0" u="none" strike="noStrike" cap="none" normalizeH="0" baseline="0" dirty="0" err="1" smtClean="0">
                          <a:ln>
                            <a:noFill/>
                          </a:ln>
                          <a:solidFill>
                            <a:srgbClr val="0000FF"/>
                          </a:solidFill>
                          <a:effectLst/>
                          <a:latin typeface="Arial" charset="0"/>
                          <a:cs typeface="Arial" charset="0"/>
                        </a:rPr>
                        <a:t>תוכנית</a:t>
                      </a:r>
                      <a:r>
                        <a:rPr kumimoji="0" lang="he-IL" sz="1500" b="1" i="0" u="none" strike="noStrike" cap="none" normalizeH="0" baseline="0" dirty="0" smtClean="0">
                          <a:ln>
                            <a:noFill/>
                          </a:ln>
                          <a:solidFill>
                            <a:srgbClr val="0000FF"/>
                          </a:solidFill>
                          <a:effectLst/>
                          <a:latin typeface="Arial" charset="0"/>
                          <a:cs typeface="Arial" charset="0"/>
                        </a:rPr>
                        <a:t> עבודה, להסיק מסקנות</a:t>
                      </a:r>
                      <a:endParaRPr kumimoji="0" lang="en-US" sz="15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r h="58213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800" b="1" i="0" u="none" strike="noStrike" cap="none" normalizeH="0" baseline="0" dirty="0" smtClean="0">
                          <a:ln>
                            <a:noFill/>
                          </a:ln>
                          <a:solidFill>
                            <a:srgbClr val="0000FF"/>
                          </a:solidFill>
                          <a:effectLst/>
                          <a:latin typeface="Arial" charset="0"/>
                          <a:cs typeface="Arial" charset="0"/>
                        </a:rPr>
                        <a:t> הערכה</a:t>
                      </a:r>
                      <a:endParaRPr kumimoji="0" lang="en-US" sz="18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1500" b="1" i="0" u="none" strike="noStrike" cap="none" normalizeH="0" baseline="0" dirty="0" smtClean="0">
                          <a:ln>
                            <a:noFill/>
                          </a:ln>
                          <a:solidFill>
                            <a:srgbClr val="0000FF"/>
                          </a:solidFill>
                          <a:effectLst/>
                          <a:latin typeface="Arial" charset="0"/>
                          <a:cs typeface="Arial" charset="0"/>
                        </a:rPr>
                        <a:t>לשפוט את ערך הדברים על פי קריטריונים או סטנדרטים, להצדיק, לתמוך, לבקר</a:t>
                      </a:r>
                      <a:endParaRPr kumimoji="0" lang="en-US" sz="1500" b="1" i="0" u="none" strike="noStrike" cap="none" normalizeH="0" baseline="0" dirty="0" smtClean="0">
                        <a:ln>
                          <a:noFill/>
                        </a:ln>
                        <a:solidFill>
                          <a:srgbClr val="0000FF"/>
                        </a:solidFill>
                        <a:effectLst/>
                        <a:latin typeface="Arial" charset="0"/>
                        <a:cs typeface="Arial"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Tree>
    <p:extLst>
      <p:ext uri="{BB962C8B-B14F-4D97-AF65-F5344CB8AC3E}">
        <p14:creationId xmlns:p14="http://schemas.microsoft.com/office/powerpoint/2010/main" val="1687920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1143000" y="1028700"/>
            <a:ext cx="6172200" cy="4391025"/>
          </a:xfrm>
          <a:prstGeom prst="rect">
            <a:avLst/>
          </a:prstGeom>
          <a:noFill/>
        </p:spPr>
        <p:txBody>
          <a:bodyPr/>
          <a:lstStyle/>
          <a:p>
            <a:pPr algn="r" rtl="1" eaLnBrk="1" hangingPunct="1">
              <a:buFontTx/>
              <a:buNone/>
            </a:pPr>
            <a:endParaRPr lang="en-US" sz="3600" b="1" dirty="0">
              <a:solidFill>
                <a:srgbClr val="0000FF"/>
              </a:solidFill>
            </a:endParaRPr>
          </a:p>
          <a:p>
            <a:pPr algn="r" rtl="1" eaLnBrk="1" hangingPunct="1">
              <a:buFontTx/>
              <a:buNone/>
            </a:pPr>
            <a:r>
              <a:rPr lang="he-IL" sz="3600" b="1" dirty="0">
                <a:solidFill>
                  <a:srgbClr val="0000FF"/>
                </a:solidFill>
              </a:rPr>
              <a:t>סיכום: </a:t>
            </a:r>
          </a:p>
          <a:p>
            <a:pPr algn="r" rtl="1" eaLnBrk="1" hangingPunct="1">
              <a:buFontTx/>
              <a:buNone/>
            </a:pPr>
            <a:endParaRPr lang="he-IL" dirty="0">
              <a:solidFill>
                <a:srgbClr val="0000FF"/>
              </a:solidFill>
            </a:endParaRPr>
          </a:p>
          <a:p>
            <a:pPr algn="r" rtl="1" eaLnBrk="1" hangingPunct="1">
              <a:buFontTx/>
              <a:buNone/>
            </a:pPr>
            <a:r>
              <a:rPr lang="he-IL" dirty="0" smtClean="0">
                <a:solidFill>
                  <a:srgbClr val="0000FF"/>
                </a:solidFill>
              </a:rPr>
              <a:t>בהתבסס על הטקסונומיה של בלום:</a:t>
            </a:r>
          </a:p>
          <a:p>
            <a:pPr algn="r" rtl="1" eaLnBrk="1" hangingPunct="1">
              <a:buFontTx/>
              <a:buNone/>
            </a:pPr>
            <a:r>
              <a:rPr lang="he-IL" sz="2700" b="1" dirty="0">
                <a:solidFill>
                  <a:srgbClr val="0000FF"/>
                </a:solidFill>
              </a:rPr>
              <a:t>שינון </a:t>
            </a:r>
            <a:r>
              <a:rPr lang="he-IL" sz="2700" b="1" dirty="0" err="1">
                <a:solidFill>
                  <a:srgbClr val="0000FF"/>
                </a:solidFill>
              </a:rPr>
              <a:t>ואיחזור</a:t>
            </a:r>
            <a:r>
              <a:rPr lang="he-IL" sz="2700" b="1" dirty="0">
                <a:solidFill>
                  <a:srgbClr val="0000FF"/>
                </a:solidFill>
              </a:rPr>
              <a:t> מידע</a:t>
            </a:r>
            <a:r>
              <a:rPr lang="he-IL" sz="2700" dirty="0">
                <a:solidFill>
                  <a:srgbClr val="0000FF"/>
                </a:solidFill>
              </a:rPr>
              <a:t> </a:t>
            </a:r>
          </a:p>
          <a:p>
            <a:pPr algn="r" rtl="1" eaLnBrk="1" hangingPunct="1">
              <a:buFontTx/>
              <a:buNone/>
            </a:pPr>
            <a:r>
              <a:rPr lang="he-IL" dirty="0" smtClean="0">
                <a:solidFill>
                  <a:srgbClr val="0000FF"/>
                </a:solidFill>
              </a:rPr>
              <a:t>                     מהוות פעולות חשיבה מסדר נמוך</a:t>
            </a:r>
          </a:p>
          <a:p>
            <a:pPr algn="r" rtl="1" eaLnBrk="1" hangingPunct="1">
              <a:buFontTx/>
              <a:buNone/>
            </a:pPr>
            <a:endParaRPr lang="he-IL" sz="1800" dirty="0">
              <a:solidFill>
                <a:srgbClr val="0000FF"/>
              </a:solidFill>
            </a:endParaRPr>
          </a:p>
          <a:p>
            <a:pPr algn="r" rtl="1" eaLnBrk="1" hangingPunct="1">
              <a:buFontTx/>
              <a:buNone/>
            </a:pPr>
            <a:r>
              <a:rPr lang="he-IL" dirty="0" smtClean="0">
                <a:solidFill>
                  <a:srgbClr val="0000FF"/>
                </a:solidFill>
              </a:rPr>
              <a:t>ואילו</a:t>
            </a:r>
          </a:p>
          <a:p>
            <a:pPr algn="r" rtl="1" eaLnBrk="1" hangingPunct="1">
              <a:buFontTx/>
              <a:buNone/>
            </a:pPr>
            <a:r>
              <a:rPr lang="he-IL" sz="2700" b="1" dirty="0">
                <a:solidFill>
                  <a:srgbClr val="0000FF"/>
                </a:solidFill>
              </a:rPr>
              <a:t>יישום, אנליזה, סינתזה והערכה</a:t>
            </a:r>
          </a:p>
          <a:p>
            <a:pPr algn="r" rtl="1" eaLnBrk="1" hangingPunct="1">
              <a:buFontTx/>
              <a:buNone/>
            </a:pPr>
            <a:r>
              <a:rPr lang="he-IL" dirty="0" smtClean="0">
                <a:solidFill>
                  <a:srgbClr val="0000FF"/>
                </a:solidFill>
              </a:rPr>
              <a:t>                    מהוות פעולות חשיבה מסדר גבוה.</a:t>
            </a:r>
            <a:r>
              <a:rPr lang="he-IL" dirty="0" smtClean="0">
                <a:solidFill>
                  <a:srgbClr val="008080"/>
                </a:solidFill>
              </a:rPr>
              <a:t> </a:t>
            </a:r>
            <a:endParaRPr lang="en-US" dirty="0" smtClean="0">
              <a:solidFill>
                <a:srgbClr val="008080"/>
              </a:solidFill>
            </a:endParaRPr>
          </a:p>
        </p:txBody>
      </p:sp>
    </p:spTree>
    <p:extLst>
      <p:ext uri="{BB962C8B-B14F-4D97-AF65-F5344CB8AC3E}">
        <p14:creationId xmlns:p14="http://schemas.microsoft.com/office/powerpoint/2010/main" val="3461630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מציין מיקום של תאריך 3"/>
          <p:cNvSpPr txBox="1">
            <a:spLocks noGrp="1"/>
          </p:cNvSpPr>
          <p:nvPr/>
        </p:nvSpPr>
        <p:spPr bwMode="auto">
          <a:xfrm>
            <a:off x="1485900" y="5543550"/>
            <a:ext cx="1600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ea typeface="Times New Roman (Hebrew)" charset="0"/>
                <a:cs typeface="Times New Roman (Hebrew)" charset="0"/>
              </a:defRPr>
            </a:lvl1pPr>
            <a:lvl2pPr marL="742950" indent="-285750" eaLnBrk="0" hangingPunct="0">
              <a:defRPr sz="2400">
                <a:solidFill>
                  <a:schemeClr val="tx1"/>
                </a:solidFill>
                <a:latin typeface="Times New Roman" panose="02020603050405020304" pitchFamily="18" charset="0"/>
                <a:ea typeface="Times New Roman (Hebrew)" charset="0"/>
                <a:cs typeface="Times New Roman (Hebrew)" charset="0"/>
              </a:defRPr>
            </a:lvl2pPr>
            <a:lvl3pPr marL="1143000" indent="-228600" eaLnBrk="0" hangingPunct="0">
              <a:defRPr sz="2400">
                <a:solidFill>
                  <a:schemeClr val="tx1"/>
                </a:solidFill>
                <a:latin typeface="Times New Roman" panose="02020603050405020304" pitchFamily="18" charset="0"/>
                <a:ea typeface="Times New Roman (Hebrew)" charset="0"/>
                <a:cs typeface="Times New Roman (Hebrew)" charset="0"/>
              </a:defRPr>
            </a:lvl3pPr>
            <a:lvl4pPr marL="1600200" indent="-228600" eaLnBrk="0" hangingPunct="0">
              <a:defRPr sz="2400">
                <a:solidFill>
                  <a:schemeClr val="tx1"/>
                </a:solidFill>
                <a:latin typeface="Times New Roman" panose="02020603050405020304" pitchFamily="18" charset="0"/>
                <a:ea typeface="Times New Roman (Hebrew)" charset="0"/>
                <a:cs typeface="Times New Roman (Hebrew)" charset="0"/>
              </a:defRPr>
            </a:lvl4pPr>
            <a:lvl5pPr marL="2057400" indent="-228600" eaLnBrk="0" hangingPunct="0">
              <a:defRPr sz="2400">
                <a:solidFill>
                  <a:schemeClr val="tx1"/>
                </a:solidFill>
                <a:latin typeface="Times New Roman" panose="02020603050405020304" pitchFamily="18" charset="0"/>
                <a:ea typeface="Times New Roman (Hebrew)" charset="0"/>
                <a:cs typeface="Times New Roman (Hebrew)" charset="0"/>
              </a:defRPr>
            </a:lvl5pPr>
            <a:lvl6pPr marL="2514600" indent="-228600" algn="r" rtl="1" eaLnBrk="0" fontAlgn="base" hangingPunct="0">
              <a:spcBef>
                <a:spcPct val="0"/>
              </a:spcBef>
              <a:spcAft>
                <a:spcPct val="0"/>
              </a:spcAft>
              <a:defRPr sz="2400">
                <a:solidFill>
                  <a:schemeClr val="tx1"/>
                </a:solidFill>
                <a:latin typeface="Times New Roman" panose="02020603050405020304" pitchFamily="18" charset="0"/>
                <a:ea typeface="Times New Roman (Hebrew)" charset="0"/>
                <a:cs typeface="Times New Roman (Hebrew)" charset="0"/>
              </a:defRPr>
            </a:lvl6pPr>
            <a:lvl7pPr marL="2971800" indent="-228600" algn="r" rtl="1" eaLnBrk="0" fontAlgn="base" hangingPunct="0">
              <a:spcBef>
                <a:spcPct val="0"/>
              </a:spcBef>
              <a:spcAft>
                <a:spcPct val="0"/>
              </a:spcAft>
              <a:defRPr sz="2400">
                <a:solidFill>
                  <a:schemeClr val="tx1"/>
                </a:solidFill>
                <a:latin typeface="Times New Roman" panose="02020603050405020304" pitchFamily="18" charset="0"/>
                <a:ea typeface="Times New Roman (Hebrew)" charset="0"/>
                <a:cs typeface="Times New Roman (Hebrew)" charset="0"/>
              </a:defRPr>
            </a:lvl7pPr>
            <a:lvl8pPr marL="3429000" indent="-228600" algn="r" rtl="1" eaLnBrk="0" fontAlgn="base" hangingPunct="0">
              <a:spcBef>
                <a:spcPct val="0"/>
              </a:spcBef>
              <a:spcAft>
                <a:spcPct val="0"/>
              </a:spcAft>
              <a:defRPr sz="2400">
                <a:solidFill>
                  <a:schemeClr val="tx1"/>
                </a:solidFill>
                <a:latin typeface="Times New Roman" panose="02020603050405020304" pitchFamily="18" charset="0"/>
                <a:ea typeface="Times New Roman (Hebrew)" charset="0"/>
                <a:cs typeface="Times New Roman (Hebrew)" charset="0"/>
              </a:defRPr>
            </a:lvl8pPr>
            <a:lvl9pPr marL="3886200" indent="-228600" algn="r" rtl="1" eaLnBrk="0" fontAlgn="base" hangingPunct="0">
              <a:spcBef>
                <a:spcPct val="0"/>
              </a:spcBef>
              <a:spcAft>
                <a:spcPct val="0"/>
              </a:spcAft>
              <a:defRPr sz="2400">
                <a:solidFill>
                  <a:schemeClr val="tx1"/>
                </a:solidFill>
                <a:latin typeface="Times New Roman" panose="02020603050405020304" pitchFamily="18" charset="0"/>
                <a:ea typeface="Times New Roman (Hebrew)" charset="0"/>
                <a:cs typeface="Times New Roman (Hebrew)" charset="0"/>
              </a:defRPr>
            </a:lvl9pPr>
          </a:lstStyle>
          <a:p>
            <a:pPr algn="l" rtl="0" eaLnBrk="1" hangingPunct="1"/>
            <a:endParaRPr lang="en-US" altLang="en-US" sz="900"/>
          </a:p>
        </p:txBody>
      </p:sp>
      <p:sp>
        <p:nvSpPr>
          <p:cNvPr id="17411" name="מציין מיקום של מספר שקופית 5"/>
          <p:cNvSpPr txBox="1">
            <a:spLocks noGrp="1"/>
          </p:cNvSpPr>
          <p:nvPr/>
        </p:nvSpPr>
        <p:spPr bwMode="auto">
          <a:xfrm>
            <a:off x="6057900" y="5543550"/>
            <a:ext cx="1600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ea typeface="Times New Roman (Hebrew)" charset="0"/>
                <a:cs typeface="Times New Roman (Hebrew)" charset="0"/>
              </a:defRPr>
            </a:lvl1pPr>
            <a:lvl2pPr marL="742950" indent="-285750" eaLnBrk="0" hangingPunct="0">
              <a:defRPr sz="2400">
                <a:solidFill>
                  <a:schemeClr val="tx1"/>
                </a:solidFill>
                <a:latin typeface="Times New Roman" panose="02020603050405020304" pitchFamily="18" charset="0"/>
                <a:ea typeface="Times New Roman (Hebrew)" charset="0"/>
                <a:cs typeface="Times New Roman (Hebrew)" charset="0"/>
              </a:defRPr>
            </a:lvl2pPr>
            <a:lvl3pPr marL="1143000" indent="-228600" eaLnBrk="0" hangingPunct="0">
              <a:defRPr sz="2400">
                <a:solidFill>
                  <a:schemeClr val="tx1"/>
                </a:solidFill>
                <a:latin typeface="Times New Roman" panose="02020603050405020304" pitchFamily="18" charset="0"/>
                <a:ea typeface="Times New Roman (Hebrew)" charset="0"/>
                <a:cs typeface="Times New Roman (Hebrew)" charset="0"/>
              </a:defRPr>
            </a:lvl3pPr>
            <a:lvl4pPr marL="1600200" indent="-228600" eaLnBrk="0" hangingPunct="0">
              <a:defRPr sz="2400">
                <a:solidFill>
                  <a:schemeClr val="tx1"/>
                </a:solidFill>
                <a:latin typeface="Times New Roman" panose="02020603050405020304" pitchFamily="18" charset="0"/>
                <a:ea typeface="Times New Roman (Hebrew)" charset="0"/>
                <a:cs typeface="Times New Roman (Hebrew)" charset="0"/>
              </a:defRPr>
            </a:lvl4pPr>
            <a:lvl5pPr marL="2057400" indent="-228600" eaLnBrk="0" hangingPunct="0">
              <a:defRPr sz="2400">
                <a:solidFill>
                  <a:schemeClr val="tx1"/>
                </a:solidFill>
                <a:latin typeface="Times New Roman" panose="02020603050405020304" pitchFamily="18" charset="0"/>
                <a:ea typeface="Times New Roman (Hebrew)" charset="0"/>
                <a:cs typeface="Times New Roman (Hebrew)" charset="0"/>
              </a:defRPr>
            </a:lvl5pPr>
            <a:lvl6pPr marL="2514600" indent="-228600" algn="r" rtl="1" eaLnBrk="0" fontAlgn="base" hangingPunct="0">
              <a:spcBef>
                <a:spcPct val="0"/>
              </a:spcBef>
              <a:spcAft>
                <a:spcPct val="0"/>
              </a:spcAft>
              <a:defRPr sz="2400">
                <a:solidFill>
                  <a:schemeClr val="tx1"/>
                </a:solidFill>
                <a:latin typeface="Times New Roman" panose="02020603050405020304" pitchFamily="18" charset="0"/>
                <a:ea typeface="Times New Roman (Hebrew)" charset="0"/>
                <a:cs typeface="Times New Roman (Hebrew)" charset="0"/>
              </a:defRPr>
            </a:lvl6pPr>
            <a:lvl7pPr marL="2971800" indent="-228600" algn="r" rtl="1" eaLnBrk="0" fontAlgn="base" hangingPunct="0">
              <a:spcBef>
                <a:spcPct val="0"/>
              </a:spcBef>
              <a:spcAft>
                <a:spcPct val="0"/>
              </a:spcAft>
              <a:defRPr sz="2400">
                <a:solidFill>
                  <a:schemeClr val="tx1"/>
                </a:solidFill>
                <a:latin typeface="Times New Roman" panose="02020603050405020304" pitchFamily="18" charset="0"/>
                <a:ea typeface="Times New Roman (Hebrew)" charset="0"/>
                <a:cs typeface="Times New Roman (Hebrew)" charset="0"/>
              </a:defRPr>
            </a:lvl7pPr>
            <a:lvl8pPr marL="3429000" indent="-228600" algn="r" rtl="1" eaLnBrk="0" fontAlgn="base" hangingPunct="0">
              <a:spcBef>
                <a:spcPct val="0"/>
              </a:spcBef>
              <a:spcAft>
                <a:spcPct val="0"/>
              </a:spcAft>
              <a:defRPr sz="2400">
                <a:solidFill>
                  <a:schemeClr val="tx1"/>
                </a:solidFill>
                <a:latin typeface="Times New Roman" panose="02020603050405020304" pitchFamily="18" charset="0"/>
                <a:ea typeface="Times New Roman (Hebrew)" charset="0"/>
                <a:cs typeface="Times New Roman (Hebrew)" charset="0"/>
              </a:defRPr>
            </a:lvl8pPr>
            <a:lvl9pPr marL="3886200" indent="-228600" algn="r" rtl="1" eaLnBrk="0" fontAlgn="base" hangingPunct="0">
              <a:spcBef>
                <a:spcPct val="0"/>
              </a:spcBef>
              <a:spcAft>
                <a:spcPct val="0"/>
              </a:spcAft>
              <a:defRPr sz="2400">
                <a:solidFill>
                  <a:schemeClr val="tx1"/>
                </a:solidFill>
                <a:latin typeface="Times New Roman" panose="02020603050405020304" pitchFamily="18" charset="0"/>
                <a:ea typeface="Times New Roman (Hebrew)" charset="0"/>
                <a:cs typeface="Times New Roman (Hebrew)" charset="0"/>
              </a:defRPr>
            </a:lvl9pPr>
          </a:lstStyle>
          <a:p>
            <a:pPr rtl="0" eaLnBrk="1" hangingPunct="1"/>
            <a:fld id="{5605DF6F-5F57-473C-817B-3226947569F8}" type="slidenum">
              <a:rPr lang="he-IL" altLang="en-US" sz="900"/>
              <a:pPr rtl="0" eaLnBrk="1" hangingPunct="1"/>
              <a:t>7</a:t>
            </a:fld>
            <a:endParaRPr lang="en-US" altLang="en-US" sz="900"/>
          </a:p>
        </p:txBody>
      </p:sp>
      <p:sp>
        <p:nvSpPr>
          <p:cNvPr id="8196" name="Rectangle 2"/>
          <p:cNvSpPr>
            <a:spLocks noGrp="1" noChangeArrowheads="1"/>
          </p:cNvSpPr>
          <p:nvPr>
            <p:ph type="title" idx="4294967295"/>
          </p:nvPr>
        </p:nvSpPr>
        <p:spPr bwMode="auto">
          <a:xfrm>
            <a:off x="2170510" y="1083469"/>
            <a:ext cx="5485209" cy="8572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algn="r" eaLnBrk="1" hangingPunct="1">
              <a:defRPr/>
            </a:pPr>
            <a:r>
              <a:rPr lang="he-IL" sz="2400" dirty="0">
                <a:cs typeface="Guttman Yad-Brush" pitchFamily="2" charset="-79"/>
              </a:rPr>
              <a:t/>
            </a:r>
            <a:br>
              <a:rPr lang="he-IL" sz="2400" dirty="0">
                <a:cs typeface="Guttman Yad-Brush" pitchFamily="2" charset="-79"/>
              </a:rPr>
            </a:br>
            <a:r>
              <a:rPr lang="he-IL" sz="2400" dirty="0">
                <a:cs typeface="Guttman Yad-Brush" pitchFamily="2" charset="-79"/>
              </a:rPr>
              <a:t> </a:t>
            </a:r>
            <a:br>
              <a:rPr lang="he-IL" sz="2400" dirty="0">
                <a:cs typeface="Guttman Yad-Brush" pitchFamily="2" charset="-79"/>
              </a:rPr>
            </a:br>
            <a:r>
              <a:rPr lang="he-IL" sz="3000" dirty="0">
                <a:solidFill>
                  <a:srgbClr val="FF0000"/>
                </a:solidFill>
                <a:cs typeface="Guttman Yad-Brush" pitchFamily="2" charset="-79"/>
              </a:rPr>
              <a:t>עקרונות שיעור עתיר חשיבה</a:t>
            </a:r>
            <a:endParaRPr lang="en-US" sz="3000" dirty="0">
              <a:solidFill>
                <a:srgbClr val="FF0000"/>
              </a:solidFill>
              <a:cs typeface="Guttman Yad-Brush" pitchFamily="2" charset="-79"/>
            </a:endParaRPr>
          </a:p>
        </p:txBody>
      </p:sp>
      <p:sp>
        <p:nvSpPr>
          <p:cNvPr id="8197" name="Rectangle 3"/>
          <p:cNvSpPr>
            <a:spLocks noGrp="1" noChangeArrowheads="1"/>
          </p:cNvSpPr>
          <p:nvPr>
            <p:ph type="body" idx="4294967295"/>
          </p:nvPr>
        </p:nvSpPr>
        <p:spPr bwMode="auto">
          <a:xfrm>
            <a:off x="2195514" y="2132411"/>
            <a:ext cx="5485210" cy="318730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eaLnBrk="1" hangingPunct="1">
              <a:lnSpc>
                <a:spcPct val="80000"/>
              </a:lnSpc>
              <a:buFont typeface="Wingdings" panose="05000000000000000000" pitchFamily="2" charset="2"/>
              <a:buNone/>
            </a:pPr>
            <a:r>
              <a:rPr lang="he-IL" altLang="en-US" sz="1350" dirty="0"/>
              <a:t>                   </a:t>
            </a:r>
          </a:p>
          <a:p>
            <a:pPr algn="just" rtl="1" eaLnBrk="1" hangingPunct="1">
              <a:lnSpc>
                <a:spcPct val="80000"/>
              </a:lnSpc>
              <a:buFont typeface="Wingdings" panose="05000000000000000000" pitchFamily="2" charset="2"/>
              <a:buChar char="Ø"/>
            </a:pPr>
            <a:r>
              <a:rPr lang="he-IL" altLang="en-US" dirty="0" smtClean="0">
                <a:solidFill>
                  <a:schemeClr val="tx2"/>
                </a:solidFill>
              </a:rPr>
              <a:t>סביבת לימוד</a:t>
            </a:r>
            <a:r>
              <a:rPr lang="he-IL" altLang="en-US" dirty="0" smtClean="0"/>
              <a:t> </a:t>
            </a:r>
            <a:r>
              <a:rPr lang="he-IL" altLang="en-US" b="1" dirty="0" smtClean="0">
                <a:solidFill>
                  <a:srgbClr val="0000FF"/>
                </a:solidFill>
              </a:rPr>
              <a:t>מאפשרת שיח</a:t>
            </a:r>
          </a:p>
          <a:p>
            <a:pPr algn="just" rtl="1" eaLnBrk="1" hangingPunct="1">
              <a:lnSpc>
                <a:spcPct val="80000"/>
              </a:lnSpc>
              <a:buFont typeface="Wingdings" panose="05000000000000000000" pitchFamily="2" charset="2"/>
              <a:buChar char="Ø"/>
            </a:pPr>
            <a:r>
              <a:rPr lang="he-IL" altLang="en-US" dirty="0" smtClean="0">
                <a:solidFill>
                  <a:schemeClr val="tx2"/>
                </a:solidFill>
              </a:rPr>
              <a:t>החשיבה נלמדת</a:t>
            </a:r>
            <a:r>
              <a:rPr lang="he-IL" altLang="en-US" b="1" dirty="0" smtClean="0">
                <a:solidFill>
                  <a:srgbClr val="0000FF"/>
                </a:solidFill>
              </a:rPr>
              <a:t> בצורה מפורשת</a:t>
            </a:r>
          </a:p>
          <a:p>
            <a:pPr algn="just" rtl="1" eaLnBrk="1" hangingPunct="1">
              <a:lnSpc>
                <a:spcPct val="80000"/>
              </a:lnSpc>
              <a:buFont typeface="Wingdings" panose="05000000000000000000" pitchFamily="2" charset="2"/>
              <a:buChar char="Ø"/>
            </a:pPr>
            <a:r>
              <a:rPr lang="he-IL" altLang="en-US" dirty="0" smtClean="0">
                <a:solidFill>
                  <a:srgbClr val="3333FF"/>
                </a:solidFill>
              </a:rPr>
              <a:t>לשיעור</a:t>
            </a:r>
            <a:r>
              <a:rPr lang="en-US" altLang="en-US" dirty="0" smtClean="0">
                <a:solidFill>
                  <a:srgbClr val="3333FF"/>
                </a:solidFill>
              </a:rPr>
              <a:t>/</a:t>
            </a:r>
            <a:r>
              <a:rPr lang="he-IL" altLang="en-US" dirty="0" smtClean="0">
                <a:solidFill>
                  <a:srgbClr val="3333FF"/>
                </a:solidFill>
              </a:rPr>
              <a:t>משימה יש מטרות תוכן</a:t>
            </a:r>
          </a:p>
          <a:p>
            <a:pPr algn="just" rtl="1" eaLnBrk="1" hangingPunct="1">
              <a:lnSpc>
                <a:spcPct val="80000"/>
              </a:lnSpc>
              <a:buFont typeface="Wingdings" panose="05000000000000000000" pitchFamily="2" charset="2"/>
              <a:buNone/>
            </a:pPr>
            <a:r>
              <a:rPr lang="he-IL" altLang="en-US" dirty="0" smtClean="0">
                <a:solidFill>
                  <a:srgbClr val="3333FF"/>
                </a:solidFill>
              </a:rPr>
              <a:t>                              מטרות חשיבה</a:t>
            </a:r>
          </a:p>
          <a:p>
            <a:pPr algn="just" rtl="1" eaLnBrk="1" hangingPunct="1">
              <a:lnSpc>
                <a:spcPct val="80000"/>
              </a:lnSpc>
              <a:buFont typeface="Wingdings" panose="05000000000000000000" pitchFamily="2" charset="2"/>
              <a:buChar char="Ø"/>
            </a:pPr>
            <a:r>
              <a:rPr lang="he-IL" altLang="en-US" b="1" dirty="0" smtClean="0">
                <a:solidFill>
                  <a:srgbClr val="3333FF"/>
                </a:solidFill>
              </a:rPr>
              <a:t>שאלות מאתגרות</a:t>
            </a:r>
            <a:r>
              <a:rPr lang="he-IL" altLang="en-US" dirty="0" smtClean="0"/>
              <a:t> </a:t>
            </a:r>
            <a:r>
              <a:rPr lang="he-IL" altLang="en-US" dirty="0" smtClean="0">
                <a:solidFill>
                  <a:schemeClr val="tx2"/>
                </a:solidFill>
              </a:rPr>
              <a:t>או משימות מאתגרות</a:t>
            </a:r>
          </a:p>
          <a:p>
            <a:pPr algn="just" rtl="1" eaLnBrk="1" hangingPunct="1">
              <a:lnSpc>
                <a:spcPct val="80000"/>
              </a:lnSpc>
              <a:buFont typeface="Wingdings" panose="05000000000000000000" pitchFamily="2" charset="2"/>
              <a:buChar char="Ø"/>
            </a:pPr>
            <a:r>
              <a:rPr lang="he-IL" altLang="en-US" dirty="0" smtClean="0">
                <a:solidFill>
                  <a:schemeClr val="tx2"/>
                </a:solidFill>
              </a:rPr>
              <a:t>שימוש</a:t>
            </a:r>
            <a:r>
              <a:rPr lang="he-IL" altLang="en-US" dirty="0" smtClean="0"/>
              <a:t> </a:t>
            </a:r>
            <a:r>
              <a:rPr lang="he-IL" altLang="en-US" b="1" dirty="0" smtClean="0">
                <a:solidFill>
                  <a:srgbClr val="3333FF"/>
                </a:solidFill>
              </a:rPr>
              <a:t>בשפת החשיבה</a:t>
            </a:r>
          </a:p>
          <a:p>
            <a:pPr algn="just" rtl="1" eaLnBrk="1" hangingPunct="1">
              <a:lnSpc>
                <a:spcPct val="80000"/>
              </a:lnSpc>
              <a:buFont typeface="Wingdings" panose="05000000000000000000" pitchFamily="2" charset="2"/>
              <a:buChar char="Ø"/>
            </a:pPr>
            <a:r>
              <a:rPr lang="he-IL" altLang="en-US" dirty="0" smtClean="0">
                <a:solidFill>
                  <a:schemeClr val="tx2"/>
                </a:solidFill>
              </a:rPr>
              <a:t>הקניה ושימוש</a:t>
            </a:r>
            <a:r>
              <a:rPr lang="he-IL" altLang="en-US" dirty="0" smtClean="0"/>
              <a:t> </a:t>
            </a:r>
            <a:r>
              <a:rPr lang="he-IL" altLang="en-US" dirty="0" smtClean="0">
                <a:solidFill>
                  <a:srgbClr val="3333FF"/>
                </a:solidFill>
              </a:rPr>
              <a:t>ב</a:t>
            </a:r>
            <a:r>
              <a:rPr lang="he-IL" altLang="en-US" b="1" dirty="0" smtClean="0">
                <a:solidFill>
                  <a:srgbClr val="3333FF"/>
                </a:solidFill>
              </a:rPr>
              <a:t>אסטרטגיות חשיבה</a:t>
            </a:r>
            <a:endParaRPr lang="he-IL" altLang="en-US" dirty="0" smtClean="0">
              <a:solidFill>
                <a:srgbClr val="3333FF"/>
              </a:solidFill>
            </a:endParaRPr>
          </a:p>
          <a:p>
            <a:pPr algn="just" rtl="1" eaLnBrk="1" hangingPunct="1">
              <a:lnSpc>
                <a:spcPct val="80000"/>
              </a:lnSpc>
              <a:buFont typeface="Wingdings" panose="05000000000000000000" pitchFamily="2" charset="2"/>
              <a:buChar char="Ø"/>
            </a:pPr>
            <a:r>
              <a:rPr lang="he-IL" altLang="en-US" dirty="0" smtClean="0">
                <a:solidFill>
                  <a:schemeClr val="tx2"/>
                </a:solidFill>
              </a:rPr>
              <a:t>פיתוח היכולת</a:t>
            </a:r>
            <a:r>
              <a:rPr lang="he-IL" altLang="en-US" dirty="0" smtClean="0"/>
              <a:t> </a:t>
            </a:r>
            <a:r>
              <a:rPr lang="he-IL" altLang="en-US" b="1" dirty="0" smtClean="0">
                <a:solidFill>
                  <a:srgbClr val="3333FF"/>
                </a:solidFill>
              </a:rPr>
              <a:t>המטה קוגניטיבית</a:t>
            </a:r>
          </a:p>
          <a:p>
            <a:pPr algn="just" rtl="1" eaLnBrk="1" hangingPunct="1">
              <a:lnSpc>
                <a:spcPct val="80000"/>
              </a:lnSpc>
              <a:buFont typeface="Wingdings" panose="05000000000000000000" pitchFamily="2" charset="2"/>
              <a:buChar char="Ø"/>
            </a:pPr>
            <a:r>
              <a:rPr lang="he-IL" altLang="en-US" b="1" dirty="0" smtClean="0">
                <a:solidFill>
                  <a:srgbClr val="3333FF"/>
                </a:solidFill>
              </a:rPr>
              <a:t>דרכי הערכה מתאימות</a:t>
            </a:r>
          </a:p>
          <a:p>
            <a:pPr algn="just" rtl="1" eaLnBrk="1" hangingPunct="1">
              <a:lnSpc>
                <a:spcPct val="80000"/>
              </a:lnSpc>
              <a:buFont typeface="Wingdings" panose="05000000000000000000" pitchFamily="2" charset="2"/>
              <a:buChar char="Ø"/>
            </a:pPr>
            <a:endParaRPr lang="en-US" altLang="en-US" sz="1875" b="1" dirty="0">
              <a:solidFill>
                <a:srgbClr val="660066"/>
              </a:solidFill>
            </a:endParaRPr>
          </a:p>
        </p:txBody>
      </p:sp>
    </p:spTree>
    <p:extLst>
      <p:ext uri="{BB962C8B-B14F-4D97-AF65-F5344CB8AC3E}">
        <p14:creationId xmlns:p14="http://schemas.microsoft.com/office/powerpoint/2010/main" val="185862213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350169" y="1028700"/>
            <a:ext cx="6443663" cy="800100"/>
          </a:xfrm>
        </p:spPr>
        <p:txBody>
          <a:bodyPr/>
          <a:lstStyle/>
          <a:p>
            <a:endParaRPr lang="en-US" altLang="en-US" smtClean="0">
              <a:cs typeface="Tunga" panose="020B0502040204020203" pitchFamily="34" charset="0"/>
            </a:endParaRPr>
          </a:p>
        </p:txBody>
      </p:sp>
      <p:sp>
        <p:nvSpPr>
          <p:cNvPr id="3" name="Content Placeholder 2"/>
          <p:cNvSpPr>
            <a:spLocks noGrp="1"/>
          </p:cNvSpPr>
          <p:nvPr>
            <p:ph sz="quarter" idx="4294967295"/>
          </p:nvPr>
        </p:nvSpPr>
        <p:spPr>
          <a:xfrm>
            <a:off x="1348980" y="1831182"/>
            <a:ext cx="6446044" cy="3702844"/>
          </a:xfrm>
          <a:prstGeom prst="rect">
            <a:avLst/>
          </a:prstGeom>
        </p:spPr>
        <p:txBody>
          <a:bodyPr/>
          <a:lstStyle/>
          <a:p>
            <a:pPr marL="0" indent="0">
              <a:defRPr/>
            </a:pPr>
            <a:endParaRPr lang="he-IL" dirty="0"/>
          </a:p>
          <a:p>
            <a:pPr marL="0" indent="0">
              <a:defRPr/>
            </a:pPr>
            <a:endParaRPr lang="he-IL" dirty="0" smtClean="0"/>
          </a:p>
          <a:p>
            <a:pPr marL="0" indent="0" algn="ctr" rtl="1">
              <a:defRPr/>
            </a:pPr>
            <a:r>
              <a:rPr lang="he-IL" sz="4050" dirty="0">
                <a:solidFill>
                  <a:srgbClr val="C00000"/>
                </a:solidFill>
              </a:rPr>
              <a:t>מטה קוגניציה וויסות עצמי בלמידה (</a:t>
            </a:r>
            <a:r>
              <a:rPr lang="en-US" sz="4050" dirty="0">
                <a:solidFill>
                  <a:srgbClr val="C00000"/>
                </a:solidFill>
              </a:rPr>
              <a:t>SRL</a:t>
            </a:r>
            <a:r>
              <a:rPr lang="he-IL" sz="4050" dirty="0">
                <a:solidFill>
                  <a:srgbClr val="C00000"/>
                </a:solidFill>
              </a:rPr>
              <a:t>)</a:t>
            </a:r>
            <a:endParaRPr lang="en-US" sz="4050" dirty="0">
              <a:solidFill>
                <a:srgbClr val="C00000"/>
              </a:solidFill>
            </a:endParaRPr>
          </a:p>
        </p:txBody>
      </p:sp>
    </p:spTree>
    <p:extLst>
      <p:ext uri="{BB962C8B-B14F-4D97-AF65-F5344CB8AC3E}">
        <p14:creationId xmlns:p14="http://schemas.microsoft.com/office/powerpoint/2010/main" val="117938352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Google Shape;158;p23"/>
          <p:cNvSpPr/>
          <p:nvPr/>
        </p:nvSpPr>
        <p:spPr>
          <a:xfrm>
            <a:off x="1143001" y="1500188"/>
            <a:ext cx="18282047" cy="257175"/>
          </a:xfrm>
          <a:prstGeom prst="rect">
            <a:avLst/>
          </a:prstGeom>
          <a:noFill/>
          <a:ln>
            <a:noFill/>
          </a:ln>
        </p:spPr>
        <p:txBody>
          <a:bodyPr spcFirstLastPara="1" lIns="51427" tIns="25706" rIns="51427" bIns="25706" anchor="ctr"/>
          <a:lstStyle/>
          <a:p>
            <a:pPr>
              <a:defRPr/>
            </a:pPr>
            <a:endParaRPr sz="1013">
              <a:solidFill>
                <a:schemeClr val="dk1"/>
              </a:solidFill>
              <a:latin typeface="Calibri"/>
              <a:ea typeface="Calibri"/>
              <a:cs typeface="Calibri"/>
              <a:sym typeface="Calibri"/>
            </a:endParaRPr>
          </a:p>
        </p:txBody>
      </p:sp>
      <p:pic>
        <p:nvPicPr>
          <p:cNvPr id="21507" name="Google Shape;159;p23"/>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851" y="2005014"/>
            <a:ext cx="4866085" cy="2875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Google Shape;160;p23"/>
          <p:cNvSpPr>
            <a:spLocks noChangeArrowheads="1"/>
          </p:cNvSpPr>
          <p:nvPr/>
        </p:nvSpPr>
        <p:spPr bwMode="auto">
          <a:xfrm>
            <a:off x="2180035" y="4918472"/>
            <a:ext cx="17135475" cy="18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427" tIns="25706" rIns="51427" bIns="25706"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Clr>
                <a:srgbClr val="222222"/>
              </a:buClr>
              <a:buSzPts val="1600"/>
            </a:pPr>
            <a:r>
              <a:rPr lang="en-GB" altLang="en-US" sz="900" b="1">
                <a:solidFill>
                  <a:srgbClr val="222222"/>
                </a:solidFill>
                <a:latin typeface="Calibri" panose="020F0502020204030204" pitchFamily="34" charset="0"/>
                <a:ea typeface="Times New Roman" panose="02020603050405020304" pitchFamily="18" charset="0"/>
                <a:cs typeface="Calibri" panose="020F0502020204030204" pitchFamily="34" charset="0"/>
                <a:sym typeface="Times New Roman" panose="02020603050405020304" pitchFamily="18" charset="0"/>
              </a:rPr>
              <a:t>A simple working model representing the meta-level components chosen for the project</a:t>
            </a:r>
            <a:endParaRPr lang="en-US" altLang="en-US" sz="900">
              <a:solidFill>
                <a:srgbClr val="000000"/>
              </a:solidFill>
              <a:latin typeface="Calibri" panose="020F0502020204030204" pitchFamily="34" charset="0"/>
              <a:ea typeface="Times New Roman" panose="02020603050405020304" pitchFamily="18" charset="0"/>
              <a:cs typeface="Calibri" panose="020F0502020204030204" pitchFamily="34" charset="0"/>
              <a:sym typeface="Times New Roman" panose="02020603050405020304" pitchFamily="18" charset="0"/>
            </a:endParaRPr>
          </a:p>
        </p:txBody>
      </p:sp>
      <p:sp>
        <p:nvSpPr>
          <p:cNvPr id="2" name="TextBox 1"/>
          <p:cNvSpPr txBox="1"/>
          <p:nvPr/>
        </p:nvSpPr>
        <p:spPr>
          <a:xfrm>
            <a:off x="2919414" y="1628776"/>
            <a:ext cx="2722960" cy="334707"/>
          </a:xfrm>
          <a:prstGeom prst="rect">
            <a:avLst/>
          </a:prstGeom>
          <a:noFill/>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GB" altLang="en-US" sz="1575" b="1">
                <a:solidFill>
                  <a:srgbClr val="215968"/>
                </a:solidFill>
                <a:effectLst>
                  <a:outerShdw blurRad="38100" dist="38100" dir="2700000" algn="tl">
                    <a:srgbClr val="000000"/>
                  </a:outerShdw>
                </a:effectLst>
                <a:latin typeface="Calibri" panose="020F0502020204030204" pitchFamily="34" charset="0"/>
              </a:rPr>
              <a:t>Teaching in the third floor </a:t>
            </a:r>
            <a:endParaRPr lang="he-IL" altLang="en-US" sz="1575" b="1">
              <a:solidFill>
                <a:srgbClr val="215968"/>
              </a:solidFill>
              <a:effectLst>
                <a:outerShdw blurRad="38100" dist="38100" dir="2700000" algn="tl">
                  <a:srgbClr val="000000"/>
                </a:outerShdw>
              </a:effectLst>
              <a:latin typeface="Calibri" panose="020F0502020204030204" pitchFamily="34" charset="0"/>
            </a:endParaRPr>
          </a:p>
        </p:txBody>
      </p:sp>
    </p:spTree>
    <p:extLst>
      <p:ext uri="{BB962C8B-B14F-4D97-AF65-F5344CB8AC3E}">
        <p14:creationId xmlns:p14="http://schemas.microsoft.com/office/powerpoint/2010/main" val="326642821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resentation1">
  <a:themeElements>
    <a:clrScheme name="Presentation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on1">
      <a:majorFont>
        <a:latin typeface="Times New Roman"/>
        <a:ea typeface="Times New Roman (Hebrew)"/>
        <a:cs typeface="Times New Roman (Hebrew)"/>
      </a:majorFont>
      <a:minorFont>
        <a:latin typeface="Times New Roman"/>
        <a:ea typeface="Times New Roman (Hebrew)"/>
        <a:cs typeface="Times New Roman (Hebr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sz="2400" b="0" i="0" u="none" strike="noStrike" cap="none" normalizeH="0" baseline="0" smtClean="0">
            <a:ln>
              <a:noFill/>
            </a:ln>
            <a:solidFill>
              <a:schemeClr val="tx1"/>
            </a:solidFill>
            <a:effectLst/>
            <a:latin typeface="Times New Roman" pitchFamily="18" charset="0"/>
            <a:ea typeface="Times New Roman (Hebrew)" charset="0"/>
            <a:cs typeface="Times New Roman (Hebre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sz="2400" b="0" i="0" u="none" strike="noStrike" cap="none" normalizeH="0" baseline="0" smtClean="0">
            <a:ln>
              <a:noFill/>
            </a:ln>
            <a:solidFill>
              <a:schemeClr val="tx1"/>
            </a:solidFill>
            <a:effectLst/>
            <a:latin typeface="Times New Roman" pitchFamily="18" charset="0"/>
            <a:ea typeface="Times New Roman (Hebrew)" charset="0"/>
            <a:cs typeface="Times New Roman (Hebrew)" charset="0"/>
          </a:defRPr>
        </a:defPPr>
      </a:lstStyle>
    </a:lnDef>
  </a:objectDefaults>
  <a:extraClrSchemeLst>
    <a:extraClrScheme>
      <a:clrScheme name="Presentation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tion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tion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tion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Data\Microsoft\Templates\Presentation1.pot</Template>
  <TotalTime>5863</TotalTime>
  <Words>1603</Words>
  <Application>Microsoft Office PowerPoint</Application>
  <PresentationFormat>On-screen Show (4:3)</PresentationFormat>
  <Paragraphs>185</Paragraphs>
  <Slides>32</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David</vt:lpstr>
      <vt:lpstr>Guttman Yad-Brush</vt:lpstr>
      <vt:lpstr>Times New Roman</vt:lpstr>
      <vt:lpstr>Times New Roman (Hebrew)</vt:lpstr>
      <vt:lpstr>Tunga</vt:lpstr>
      <vt:lpstr>Wingdings</vt:lpstr>
      <vt:lpstr>Presentation1</vt:lpstr>
      <vt:lpstr>פיתוח חשיבה וחוסן</vt:lpstr>
      <vt:lpstr>PowerPoint Presentation</vt:lpstr>
      <vt:lpstr>Three levels of instruction</vt:lpstr>
      <vt:lpstr>הטקסונומיה של בלום</vt:lpstr>
      <vt:lpstr>PowerPoint Presentation</vt:lpstr>
      <vt:lpstr>PowerPoint Presentation</vt:lpstr>
      <vt:lpstr>   עקרונות שיעור עתיר חשיבה</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הטקסונומיה של בלום</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מדוע לשאוף להוראה עתירת חשיבה והבנה?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ענת זוהר</dc:creator>
  <cp:lastModifiedBy>User</cp:lastModifiedBy>
  <cp:revision>104</cp:revision>
  <dcterms:created xsi:type="dcterms:W3CDTF">2003-06-23T08:56:06Z</dcterms:created>
  <dcterms:modified xsi:type="dcterms:W3CDTF">2020-10-25T13:55:39Z</dcterms:modified>
</cp:coreProperties>
</file>